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94" r:id="rId11"/>
    <p:sldId id="515" r:id="rId12"/>
    <p:sldId id="517" r:id="rId13"/>
    <p:sldId id="519" r:id="rId14"/>
    <p:sldId id="520" r:id="rId15"/>
    <p:sldId id="521" r:id="rId16"/>
    <p:sldId id="522" r:id="rId17"/>
    <p:sldId id="523" r:id="rId18"/>
    <p:sldId id="524" r:id="rId19"/>
    <p:sldId id="525" r:id="rId20"/>
    <p:sldId id="527" r:id="rId21"/>
    <p:sldId id="528" r:id="rId22"/>
    <p:sldId id="512" r:id="rId23"/>
    <p:sldId id="529" r:id="rId24"/>
    <p:sldId id="530" r:id="rId25"/>
    <p:sldId id="507" r:id="rId26"/>
    <p:sldId id="504" r:id="rId27"/>
    <p:sldId id="505" r:id="rId28"/>
    <p:sldId id="506" r:id="rId29"/>
    <p:sldId id="510" r:id="rId30"/>
    <p:sldId id="514" r:id="rId31"/>
    <p:sldId id="509" r:id="rId32"/>
    <p:sldId id="532" r:id="rId33"/>
    <p:sldId id="511" r:id="rId34"/>
    <p:sldId id="531" r:id="rId35"/>
    <p:sldId id="513" r:id="rId36"/>
  </p:sldIdLst>
  <p:sldSz cx="9144000" cy="6858000" type="screen4x3"/>
  <p:notesSz cx="6858000" cy="9144000"/>
  <p:embeddedFontLst>
    <p:embeddedFont>
      <p:font typeface="B Nazanin" panose="00000400000000000000" pitchFamily="2" charset="-78"/>
      <p:regular r:id="rId37"/>
      <p:bold r:id="rId38"/>
    </p:embeddedFont>
    <p:embeddedFont>
      <p:font typeface="B Titr" panose="00000700000000000000" pitchFamily="2" charset="-78"/>
      <p:bold r:id="rId39"/>
    </p:embeddedFont>
    <p:embeddedFont>
      <p:font typeface="Tahoma" panose="020B0604030504040204" pitchFamily="34" charset="0"/>
      <p:regular r:id="rId40"/>
      <p:bold r:id="rId41"/>
    </p:embeddedFont>
    <p:embeddedFont>
      <p:font typeface="Calibri" panose="020F0502020204030204" pitchFamily="34" charset="0"/>
      <p:regular r:id="rId42"/>
      <p:bold r:id="rId43"/>
    </p:embeddedFont>
    <p:embeddedFont>
      <p:font typeface="Calibri Light" panose="020F0302020204030204" pitchFamily="34" charset="0"/>
      <p:regular r:id="rId44"/>
    </p:embeddedFont>
    <p:embeddedFont>
      <p:font typeface="B Yagut" panose="00000400000000000000" pitchFamily="2" charset="-78"/>
      <p:regular r:id="rId45"/>
      <p:bold r:id="rId46"/>
    </p:embeddedFont>
    <p:embeddedFont>
      <p:font typeface="KFGQPC Uthman Taha Naskh" panose="02000000000000000000" pitchFamily="2" charset="-78"/>
      <p:regular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font" Target="fonts/font3.fntdata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font" Target="fonts/font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3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4322" y="2267543"/>
            <a:ext cx="36753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cs typeface="B Nazanin" panose="00000400000000000000" pitchFamily="2" charset="-78"/>
              </a:rPr>
              <a:t>* کم </a:t>
            </a:r>
            <a:r>
              <a:rPr lang="fa-IR" sz="2000" dirty="0">
                <a:cs typeface="B Nazanin" panose="00000400000000000000" pitchFamily="2" charset="-78"/>
              </a:rPr>
              <a:t>عمقی، </a:t>
            </a:r>
            <a:r>
              <a:rPr lang="fa-IR" sz="2000" dirty="0" smtClean="0">
                <a:cs typeface="B Nazanin" panose="00000400000000000000" pitchFamily="2" charset="-78"/>
              </a:rPr>
              <a:t>علی‌رغم </a:t>
            </a:r>
            <a:r>
              <a:rPr lang="fa-IR" sz="2000" dirty="0">
                <a:cs typeface="B Nazanin" panose="00000400000000000000" pitchFamily="2" charset="-78"/>
              </a:rPr>
              <a:t>احساس </a:t>
            </a:r>
            <a:r>
              <a:rPr lang="fa-IR" sz="2000" dirty="0" smtClean="0">
                <a:cs typeface="B Nazanin" panose="00000400000000000000" pitchFamily="2" charset="-78"/>
              </a:rPr>
              <a:t>عمق</a:t>
            </a:r>
          </a:p>
          <a:p>
            <a:pPr algn="r" rtl="1"/>
            <a:endParaRPr lang="fa-IR" sz="20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dirty="0" smtClean="0">
                <a:cs typeface="B Nazanin" panose="00000400000000000000" pitchFamily="2" charset="-78"/>
              </a:rPr>
              <a:t>* بی‌برهانی علی‌رغم </a:t>
            </a:r>
            <a:r>
              <a:rPr lang="fa-IR" sz="2000" dirty="0">
                <a:cs typeface="B Nazanin" panose="00000400000000000000" pitchFamily="2" charset="-78"/>
              </a:rPr>
              <a:t>احساس داشتن </a:t>
            </a:r>
            <a:r>
              <a:rPr lang="fa-IR" sz="2000" dirty="0" smtClean="0">
                <a:cs typeface="B Nazanin" panose="00000400000000000000" pitchFamily="2" charset="-78"/>
              </a:rPr>
              <a:t>استدلال</a:t>
            </a:r>
          </a:p>
          <a:p>
            <a:pPr algn="r" rtl="1"/>
            <a:endParaRPr lang="fa-IR" sz="2000" dirty="0">
              <a:cs typeface="B Nazanin" panose="00000400000000000000" pitchFamily="2" charset="-78"/>
            </a:endParaRPr>
          </a:p>
          <a:p>
            <a:pPr algn="r" rtl="1"/>
            <a:r>
              <a:rPr lang="fa-IR" sz="2000" dirty="0" smtClean="0">
                <a:cs typeface="B Nazanin" panose="00000400000000000000" pitchFamily="2" charset="-78"/>
              </a:rPr>
              <a:t>*  </a:t>
            </a:r>
            <a:r>
              <a:rPr lang="fa-IR" sz="2000" dirty="0">
                <a:cs typeface="B Nazanin" panose="00000400000000000000" pitchFamily="2" charset="-78"/>
              </a:rPr>
              <a:t>زندگی سیال در یک فضای </a:t>
            </a:r>
            <a:r>
              <a:rPr lang="fa-IR" sz="2000" dirty="0" smtClean="0">
                <a:cs typeface="B Nazanin" panose="00000400000000000000" pitchFamily="2" charset="-78"/>
              </a:rPr>
              <a:t>کثرت‌گرا</a:t>
            </a:r>
          </a:p>
          <a:p>
            <a:pPr algn="r" rtl="1"/>
            <a:endParaRPr lang="en-US" sz="2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982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34322" y="2267543"/>
            <a:ext cx="367535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600" b="1" dirty="0" smtClean="0">
                <a:solidFill>
                  <a:srgbClr val="003366"/>
                </a:solidFill>
                <a:cs typeface="B Nazanin" panose="00000400000000000000" pitchFamily="2" charset="-78"/>
              </a:rPr>
              <a:t>اقیانوسی به عمق یک بند انگشت</a:t>
            </a:r>
            <a:endParaRPr lang="en-US" sz="3600" b="1" dirty="0">
              <a:solidFill>
                <a:srgbClr val="003366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42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درس زندگی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6023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a-IR" sz="6000" dirty="0" smtClean="0"/>
              <a:t>در این دنیای پر آشوب، مراقب</a:t>
            </a:r>
            <a:r>
              <a:rPr lang="fa-IR" sz="6000" dirty="0" smtClean="0">
                <a:solidFill>
                  <a:srgbClr val="FF0000"/>
                </a:solidFill>
              </a:rPr>
              <a:t> پشگی‌های مدرن </a:t>
            </a:r>
            <a:r>
              <a:rPr lang="fa-IR" sz="6000" dirty="0"/>
              <a:t>باشید.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72410813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574174" y="348402"/>
            <a:ext cx="8112125" cy="752475"/>
          </a:xfrm>
          <a:prstGeom prst="rect">
            <a:avLst/>
          </a:prstGeom>
        </p:spPr>
        <p:txBody>
          <a:bodyPr/>
          <a:lstStyle/>
          <a:p>
            <a:pPr algn="r" rtl="1"/>
            <a:r>
              <a:rPr lang="fa-IR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B Titr" panose="00000700000000000000" pitchFamily="2" charset="-78"/>
              </a:rPr>
              <a:t>عصر گسیختگی</a:t>
            </a:r>
            <a:endParaRPr lang="fa-IR" b="1" kern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/>
              <a:cs typeface="B Titr" panose="00000700000000000000" pitchFamily="2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508956" y="5260318"/>
            <a:ext cx="4572000" cy="1293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عصر اطلاعات مبنای عصر گسیختگی</a:t>
            </a:r>
          </a:p>
          <a:p>
            <a:pPr marL="0" indent="0" algn="ctr" rtl="1">
              <a:buFont typeface="Arial" panose="020B0604020202020204" pitchFamily="34" charset="0"/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193437" y="1662343"/>
            <a:ext cx="3819206" cy="2288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Low" rtl="1"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rgbClr val="FFFF00"/>
                </a:solidFill>
                <a:cs typeface="B Nazanin" panose="00000400000000000000" pitchFamily="2" charset="-78"/>
              </a:rPr>
              <a:t>توجه جزئی </a:t>
            </a:r>
            <a:r>
              <a:rPr lang="fa-IR" b="1" dirty="0" smtClean="0">
                <a:solidFill>
                  <a:srgbClr val="FFFF00"/>
                </a:solidFill>
                <a:cs typeface="B Nazanin" panose="00000400000000000000" pitchFamily="2" charset="-78"/>
              </a:rPr>
              <a:t>مداوم</a:t>
            </a:r>
          </a:p>
          <a:p>
            <a:pPr algn="justLow" rtl="1">
              <a:buFont typeface="Wingdings" panose="05000000000000000000" pitchFamily="2" charset="2"/>
              <a:buChar char="q"/>
            </a:pPr>
            <a:endParaRPr lang="fa-IR" b="1" dirty="0">
              <a:solidFill>
                <a:srgbClr val="FFFF00"/>
              </a:solidFill>
              <a:cs typeface="B Nazanin" panose="00000400000000000000" pitchFamily="2" charset="-78"/>
            </a:endParaRPr>
          </a:p>
          <a:p>
            <a:pPr algn="justLow" rtl="1">
              <a:buFont typeface="Wingdings" panose="05000000000000000000" pitchFamily="2" charset="2"/>
              <a:buChar char="q"/>
            </a:pPr>
            <a:r>
              <a:rPr lang="fa-IR" b="1" dirty="0">
                <a:solidFill>
                  <a:srgbClr val="FFFF00"/>
                </a:solidFill>
                <a:cs typeface="B Nazanin" panose="00000400000000000000" pitchFamily="2" charset="-78"/>
              </a:rPr>
              <a:t>انتقال اطلاعات فراوان و </a:t>
            </a:r>
            <a:r>
              <a:rPr lang="fa-IR" b="1" dirty="0" smtClean="0">
                <a:solidFill>
                  <a:srgbClr val="FFFF00"/>
                </a:solidFill>
                <a:cs typeface="B Nazanin" panose="00000400000000000000" pitchFamily="2" charset="-78"/>
              </a:rPr>
              <a:t>توجّه حدّاقلّ </a:t>
            </a:r>
            <a:r>
              <a:rPr lang="fa-IR" b="1" dirty="0">
                <a:solidFill>
                  <a:srgbClr val="FFFF00"/>
                </a:solidFill>
                <a:cs typeface="B Nazanin" panose="00000400000000000000" pitchFamily="2" charset="-78"/>
              </a:rPr>
              <a:t>کاربران </a:t>
            </a:r>
          </a:p>
        </p:txBody>
      </p:sp>
    </p:spTree>
    <p:extLst>
      <p:ext uri="{BB962C8B-B14F-4D97-AF65-F5344CB8AC3E}">
        <p14:creationId xmlns:p14="http://schemas.microsoft.com/office/powerpoint/2010/main" val="63847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89991" y="1236955"/>
            <a:ext cx="3962400" cy="55092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justLow" rtl="1"/>
            <a:r>
              <a:rPr lang="fa-IR" sz="3200" dirty="0">
                <a:solidFill>
                  <a:srgbClr val="FFFF00"/>
                </a:solidFill>
                <a:cs typeface="B Nazanin" panose="00000400000000000000" pitchFamily="2" charset="-78"/>
              </a:rPr>
              <a:t>مشکل شدن فهم موضوعات و </a:t>
            </a:r>
            <a:r>
              <a:rPr lang="fa-IR" sz="3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هم چنین تصمیم‌گیری </a:t>
            </a:r>
            <a:r>
              <a:rPr lang="fa-IR" sz="3200" dirty="0">
                <a:solidFill>
                  <a:srgbClr val="FFFF00"/>
                </a:solidFill>
                <a:cs typeface="B Nazanin" panose="00000400000000000000" pitchFamily="2" charset="-78"/>
              </a:rPr>
              <a:t>به علت حضور انبوه و فراوان اطلاعات</a:t>
            </a:r>
            <a:r>
              <a:rPr lang="fa-IR" sz="3200" dirty="0" smtClean="0">
                <a:solidFill>
                  <a:srgbClr val="FFFF00"/>
                </a:solidFill>
                <a:cs typeface="B Nazanin" panose="00000400000000000000" pitchFamily="2" charset="-78"/>
              </a:rPr>
              <a:t>.</a:t>
            </a:r>
          </a:p>
          <a:p>
            <a:pPr algn="justLow" rtl="1"/>
            <a:endParaRPr lang="fa-IR" sz="3200" dirty="0">
              <a:solidFill>
                <a:srgbClr val="CCFFFF"/>
              </a:solidFill>
              <a:cs typeface="B Nazanin" panose="00000400000000000000" pitchFamily="2" charset="-78"/>
            </a:endParaRPr>
          </a:p>
          <a:p>
            <a:pPr algn="justLow" rtl="1"/>
            <a:endParaRPr lang="fa-IR" sz="3200" dirty="0" smtClean="0">
              <a:solidFill>
                <a:srgbClr val="CCFFFF"/>
              </a:solidFill>
              <a:cs typeface="B Nazanin" panose="00000400000000000000" pitchFamily="2" charset="-78"/>
            </a:endParaRPr>
          </a:p>
          <a:p>
            <a:pPr algn="justLow" rtl="1"/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در عصر گسیختگی انبوهی از اطلاعات و داده هارا </a:t>
            </a: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فراگرفته‌ایم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که نه تنها </a:t>
            </a: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درباره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درستی </a:t>
            </a: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آن‌ها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اطمینانی </a:t>
            </a: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نیست،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بلکه اساسا دلیل فراگیری </a:t>
            </a: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آن‌ها </a:t>
            </a:r>
            <a:r>
              <a:rPr lang="fa-IR" sz="3200" dirty="0">
                <a:solidFill>
                  <a:schemeClr val="bg1"/>
                </a:solidFill>
                <a:cs typeface="B Nazanin" panose="00000400000000000000" pitchFamily="2" charset="-78"/>
              </a:rPr>
              <a:t>را نیز </a:t>
            </a:r>
            <a:r>
              <a:rPr lang="fa-IR" sz="3200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نمی‌دانیم!</a:t>
            </a:r>
            <a:endParaRPr lang="fa-IR" sz="3200" dirty="0">
              <a:solidFill>
                <a:srgbClr val="CCFFFF"/>
              </a:solidFill>
              <a:cs typeface="B Nazanin" panose="00000400000000000000" pitchFamily="2" charset="-78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74174" y="348402"/>
            <a:ext cx="8112125" cy="7524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sz="36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B Titr" panose="00000700000000000000" pitchFamily="2" charset="-78"/>
              </a:rPr>
              <a:t>اضافه بار اطلاعاتی</a:t>
            </a:r>
            <a:endParaRPr lang="fa-IR" sz="3600" b="1" kern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78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0475" cy="690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&quot;No&quot; Symbol 16"/>
          <p:cNvSpPr/>
          <p:nvPr/>
        </p:nvSpPr>
        <p:spPr>
          <a:xfrm>
            <a:off x="752475" y="3352800"/>
            <a:ext cx="3505200" cy="3505200"/>
          </a:xfrm>
          <a:prstGeom prst="noSmoking">
            <a:avLst>
              <a:gd name="adj" fmla="val 577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574174" y="348402"/>
            <a:ext cx="8112125" cy="752475"/>
          </a:xfrm>
          <a:prstGeom prst="rect">
            <a:avLst/>
          </a:prstGeom>
        </p:spPr>
        <p:txBody>
          <a:bodyPr/>
          <a:lstStyle/>
          <a:p>
            <a:pPr algn="ctr" rtl="1"/>
            <a:r>
              <a:rPr lang="fa-IR" b="1" kern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/>
                <a:cs typeface="B Titr" panose="00000700000000000000" pitchFamily="2" charset="-78"/>
              </a:rPr>
              <a:t>تب گدایی لایک در فضای مجازی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349158" y="4115098"/>
            <a:ext cx="4572000" cy="1293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من لایک می خورم، پس هستم! </a:t>
            </a:r>
          </a:p>
          <a:p>
            <a:pPr marL="0" indent="0" algn="ctr" rtl="1">
              <a:buFont typeface="Arial" panose="020B0604020202020204" pitchFamily="34" charset="0"/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(پشه های پست مدرن)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257675" y="1662343"/>
            <a:ext cx="4754967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fa-IR" dirty="0" smtClean="0">
                <a:solidFill>
                  <a:prstClr val="black"/>
                </a:solidFill>
                <a:cs typeface="B Nazanin" panose="00000400000000000000" pitchFamily="2" charset="-78"/>
              </a:rPr>
              <a:t>من می‌اندیشم، پس هستم! </a:t>
            </a:r>
            <a:r>
              <a:rPr lang="fa-IR" sz="2000" dirty="0" smtClean="0">
                <a:solidFill>
                  <a:prstClr val="black"/>
                </a:solidFill>
                <a:cs typeface="B Nazanin" panose="00000400000000000000" pitchFamily="2" charset="-78"/>
              </a:rPr>
              <a:t>(رنه دکارت)</a:t>
            </a:r>
            <a:endParaRPr lang="en-US" sz="2000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6108522" y="2438352"/>
            <a:ext cx="1053272" cy="1547721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479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build="p"/>
      <p:bldP spid="12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قالپاق مدرن </a:t>
            </a:r>
            <a:r>
              <a:rPr lang="fa-IR" sz="2200" dirty="0">
                <a:solidFill>
                  <a:schemeClr val="tx1"/>
                </a:solidFill>
              </a:rPr>
              <a:t>(گدایی توجه با گرفتن لایک و کامنت و کسب تشخص با تعداد </a:t>
            </a:r>
            <a:r>
              <a:rPr lang="fa-IR" sz="2200" dirty="0" smtClean="0">
                <a:solidFill>
                  <a:schemeClr val="tx1"/>
                </a:solidFill>
              </a:rPr>
              <a:t>آن‌ها</a:t>
            </a:r>
            <a:r>
              <a:rPr lang="fa-IR" sz="2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a-IR" sz="4000" b="1" dirty="0" smtClean="0"/>
              <a:t>یه </a:t>
            </a:r>
            <a:r>
              <a:rPr lang="fa-IR" sz="4000" b="1" dirty="0"/>
              <a:t>جوری </a:t>
            </a:r>
            <a:r>
              <a:rPr lang="fa-IR" sz="4000" b="1" dirty="0" smtClean="0"/>
              <a:t>پست‌هامو </a:t>
            </a:r>
            <a:r>
              <a:rPr lang="fa-IR" sz="4000" b="1" dirty="0"/>
              <a:t>لایک </a:t>
            </a:r>
            <a:r>
              <a:rPr lang="fa-IR" sz="4000" b="1" dirty="0" smtClean="0"/>
              <a:t>نمی‌کنین </a:t>
            </a:r>
            <a:r>
              <a:rPr lang="fa-IR" sz="4000" b="1" dirty="0"/>
              <a:t>انگار من تو لشگر یزید بودم!</a:t>
            </a:r>
          </a:p>
          <a:p>
            <a:r>
              <a:rPr lang="fa-IR" sz="4000" b="1" dirty="0"/>
              <a:t>سکوتم از رضایت نیست! </a:t>
            </a:r>
            <a:r>
              <a:rPr lang="fa-IR" sz="4000" b="1" dirty="0" smtClean="0"/>
              <a:t>پست‌هام </a:t>
            </a:r>
            <a:r>
              <a:rPr lang="fa-IR" sz="4000" b="1" dirty="0"/>
              <a:t>کامنت و لایک </a:t>
            </a:r>
            <a:r>
              <a:rPr lang="fa-IR" sz="4000" b="1" dirty="0" smtClean="0"/>
              <a:t>نمی‌خوره</a:t>
            </a:r>
            <a:r>
              <a:rPr lang="fa-IR" sz="4000" b="1" dirty="0"/>
              <a:t>... احساس سرخوردگی دارم...</a:t>
            </a:r>
          </a:p>
          <a:p>
            <a:r>
              <a:rPr lang="fa-IR" sz="4000" b="1" dirty="0"/>
              <a:t>لایک کن، لایک شی!</a:t>
            </a:r>
          </a:p>
          <a:p>
            <a:r>
              <a:rPr lang="fa-IR" sz="4000" b="1" dirty="0"/>
              <a:t>لایک کردن مثل مراسم تشییع جنازه </a:t>
            </a:r>
            <a:r>
              <a:rPr lang="fa-IR" sz="4000" b="1" dirty="0" smtClean="0"/>
              <a:t>می‌مونه</a:t>
            </a:r>
            <a:r>
              <a:rPr lang="fa-IR" sz="4000" b="1" dirty="0"/>
              <a:t>، باید تو مراسمشون شرکت کنی تا تو مراسمت شرکت کنن</a:t>
            </a:r>
            <a:r>
              <a:rPr lang="fa-IR" sz="4000" b="1" dirty="0" smtClean="0"/>
              <a:t>!</a:t>
            </a:r>
            <a:endParaRPr lang="en-US" sz="4000" b="1" dirty="0">
              <a:solidFill>
                <a:srgbClr val="FF0000"/>
              </a:solidFill>
            </a:endParaRPr>
          </a:p>
          <a:p>
            <a:pPr lv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70881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قالپاق مدرن </a:t>
            </a:r>
            <a:r>
              <a:rPr lang="fa-IR" sz="2200" dirty="0">
                <a:solidFill>
                  <a:schemeClr val="tx1"/>
                </a:solidFill>
              </a:rPr>
              <a:t>(گدایی توجه با گرفتن لایک و کامنت و کسب تشخص با تعداد </a:t>
            </a:r>
            <a:r>
              <a:rPr lang="fa-IR" sz="2200" dirty="0" smtClean="0">
                <a:solidFill>
                  <a:schemeClr val="tx1"/>
                </a:solidFill>
              </a:rPr>
              <a:t>آن‌ها</a:t>
            </a:r>
            <a:r>
              <a:rPr lang="fa-IR" sz="22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sz="4000" b="1" dirty="0"/>
              <a:t>شدم شبکه چهار! نه لایکی، نه کامنتی، یه بوق بزنید بفهمم رد شدین، </a:t>
            </a:r>
            <a:r>
              <a:rPr lang="fa-IR" sz="4000" b="1" dirty="0" smtClean="0"/>
              <a:t>زنده‌اید</a:t>
            </a:r>
            <a:r>
              <a:rPr lang="fa-IR" sz="4000" b="1" dirty="0"/>
              <a:t>!</a:t>
            </a:r>
          </a:p>
          <a:p>
            <a:r>
              <a:rPr lang="fa-IR" sz="4000" b="1" dirty="0"/>
              <a:t>یه نوع بیماری هست که طرف فکر </a:t>
            </a:r>
            <a:r>
              <a:rPr lang="fa-IR" sz="4000" b="1" dirty="0" smtClean="0"/>
              <a:t>می‌کنه </a:t>
            </a:r>
            <a:r>
              <a:rPr lang="fa-IR" sz="4000" b="1" dirty="0"/>
              <a:t>اگه لایک نکنه، خیلی خاصه.</a:t>
            </a:r>
          </a:p>
          <a:p>
            <a:r>
              <a:rPr lang="fa-IR" sz="4000" b="1" dirty="0"/>
              <a:t>اینایی که یه مطلب رو </a:t>
            </a:r>
            <a:r>
              <a:rPr lang="fa-IR" sz="4000" b="1" dirty="0" smtClean="0"/>
              <a:t>می‌خونن </a:t>
            </a:r>
            <a:r>
              <a:rPr lang="fa-IR" sz="4000" b="1" dirty="0"/>
              <a:t>اما لایک </a:t>
            </a:r>
            <a:r>
              <a:rPr lang="fa-IR" sz="4000" b="1" dirty="0" smtClean="0"/>
              <a:t>نمی‌کنن</a:t>
            </a:r>
            <a:r>
              <a:rPr lang="fa-IR" sz="4000" b="1" dirty="0"/>
              <a:t>، مثل کسایی هستن که خرما </a:t>
            </a:r>
            <a:r>
              <a:rPr lang="fa-IR" sz="4000" b="1" dirty="0" smtClean="0"/>
              <a:t>می‌خورن، </a:t>
            </a:r>
            <a:r>
              <a:rPr lang="fa-IR" sz="4000" b="1" dirty="0"/>
              <a:t>ولی فاتحه </a:t>
            </a:r>
            <a:r>
              <a:rPr lang="fa-IR" sz="4000" b="1" dirty="0" smtClean="0"/>
              <a:t>نمی‌خونن</a:t>
            </a:r>
            <a:r>
              <a:rPr lang="fa-IR" sz="4000" b="1" dirty="0"/>
              <a:t>، بترسید از روز قیامت!</a:t>
            </a:r>
          </a:p>
          <a:p>
            <a:pPr lv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26215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گدایی لایک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278" y="1633491"/>
            <a:ext cx="4704747" cy="475519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624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گدایی لایک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2"/>
          <a:stretch/>
        </p:blipFill>
        <p:spPr>
          <a:xfrm>
            <a:off x="1714916" y="1010328"/>
            <a:ext cx="5703410" cy="5399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96942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گدایی لایک</a:t>
            </a:r>
            <a:endParaRPr lang="fa-I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7"/>
          <a:stretch/>
        </p:blipFill>
        <p:spPr>
          <a:xfrm>
            <a:off x="1669004" y="1253262"/>
            <a:ext cx="5503832" cy="5156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51004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2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476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35925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964" y="754603"/>
            <a:ext cx="8345009" cy="50167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rtl="1"/>
            <a:r>
              <a:rPr lang="fa-IR" sz="8000" dirty="0" smtClean="0">
                <a:solidFill>
                  <a:srgbClr val="FF0000"/>
                </a:solidFill>
                <a:cs typeface="B Titr" panose="00000700000000000000" pitchFamily="2" charset="-78"/>
              </a:rPr>
              <a:t>الو...! داعش!</a:t>
            </a:r>
          </a:p>
          <a:p>
            <a:pPr algn="r" rtl="1"/>
            <a:endParaRPr lang="fa-IR" sz="8000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endParaRPr lang="fa-IR" sz="8000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r" rtl="1"/>
            <a:r>
              <a:rPr lang="fa-IR" sz="8000" dirty="0" smtClean="0">
                <a:solidFill>
                  <a:srgbClr val="FF0000"/>
                </a:solidFill>
                <a:cs typeface="B Titr" panose="00000700000000000000" pitchFamily="2" charset="-78"/>
              </a:rPr>
              <a:t>این‌ها لایک نمی‌کنن:)</a:t>
            </a:r>
            <a:endParaRPr lang="fa-IR" sz="8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6" r="6257"/>
          <a:stretch/>
        </p:blipFill>
        <p:spPr>
          <a:xfrm>
            <a:off x="5477522" y="905525"/>
            <a:ext cx="3462291" cy="3602604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72542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گدایی لایک</a:t>
            </a:r>
            <a:endParaRPr lang="fa-I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30"/>
          <a:stretch/>
        </p:blipFill>
        <p:spPr>
          <a:xfrm>
            <a:off x="593864" y="1793288"/>
            <a:ext cx="7945513" cy="3728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80296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گدایی لایک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4950" y="1118794"/>
            <a:ext cx="4955411" cy="5583219"/>
          </a:xfrm>
        </p:spPr>
        <p:txBody>
          <a:bodyPr>
            <a:noAutofit/>
          </a:bodyPr>
          <a:lstStyle/>
          <a:p>
            <a:r>
              <a:rPr lang="fa-IR" sz="4800" b="1" dirty="0" smtClean="0"/>
              <a:t>تـو رو به همه مقدّساتت قسم، لایک کن تا یک در دنیا، صد در آخرت لایک شی...</a:t>
            </a:r>
            <a:endParaRPr lang="fa-IR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84"/>
          <a:stretch/>
        </p:blipFill>
        <p:spPr>
          <a:xfrm>
            <a:off x="359404" y="1464816"/>
            <a:ext cx="3258387" cy="4367916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2962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گدایی لایک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7"/>
          <a:stretch/>
        </p:blipFill>
        <p:spPr>
          <a:xfrm>
            <a:off x="1981404" y="1305017"/>
            <a:ext cx="5170433" cy="5326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637229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درس زندگی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92502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5400" dirty="0" smtClean="0"/>
              <a:t>نیازی به </a:t>
            </a:r>
            <a:r>
              <a:rPr lang="fa-IR" sz="5400" dirty="0">
                <a:solidFill>
                  <a:srgbClr val="FF0000"/>
                </a:solidFill>
              </a:rPr>
              <a:t>لای</a:t>
            </a:r>
            <a:r>
              <a:rPr lang="fa-IR" sz="5400" dirty="0" smtClean="0">
                <a:solidFill>
                  <a:srgbClr val="FF0000"/>
                </a:solidFill>
              </a:rPr>
              <a:t>ک</a:t>
            </a:r>
            <a:r>
              <a:rPr lang="fa-IR" sz="5400" dirty="0" smtClean="0"/>
              <a:t> دیگران نیست.</a:t>
            </a:r>
          </a:p>
          <a:p>
            <a:endParaRPr lang="fa-IR" dirty="0" smtClean="0"/>
          </a:p>
          <a:p>
            <a:endParaRPr lang="fa-IR" dirty="0" smtClean="0"/>
          </a:p>
          <a:p>
            <a:pPr>
              <a:lnSpc>
                <a:spcPct val="150000"/>
              </a:lnSpc>
            </a:pPr>
            <a:r>
              <a:rPr lang="fa-IR" dirty="0" smtClean="0"/>
              <a:t>مهرطلبی و جلب توجه با </a:t>
            </a:r>
            <a:r>
              <a:rPr lang="fa-IR" dirty="0" smtClean="0">
                <a:solidFill>
                  <a:srgbClr val="FF0000"/>
                </a:solidFill>
              </a:rPr>
              <a:t>گدایی لایک</a:t>
            </a:r>
            <a:r>
              <a:rPr lang="fa-IR" dirty="0" smtClean="0"/>
              <a:t>، موقتاً آرام می شود، ولی درمان نمی شود.</a:t>
            </a:r>
          </a:p>
        </p:txBody>
      </p:sp>
    </p:spTree>
    <p:extLst>
      <p:ext uri="{BB962C8B-B14F-4D97-AF65-F5344CB8AC3E}">
        <p14:creationId xmlns:p14="http://schemas.microsoft.com/office/powerpoint/2010/main" val="269922866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7264813" y="182236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پنجم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2854295" y="554161"/>
            <a:ext cx="5448775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پشه مدرن، قالپاق مدرن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60744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42752" y="192086"/>
            <a:ext cx="6658496" cy="6506819"/>
            <a:chOff x="1166913" y="-8369"/>
            <a:chExt cx="6810174" cy="6801714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4" b="1197"/>
            <a:stretch/>
          </p:blipFill>
          <p:spPr bwMode="auto">
            <a:xfrm>
              <a:off x="1166913" y="-8369"/>
              <a:ext cx="6810174" cy="68017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itle 1"/>
            <p:cNvSpPr txBox="1">
              <a:spLocks/>
            </p:cNvSpPr>
            <p:nvPr/>
          </p:nvSpPr>
          <p:spPr>
            <a:xfrm>
              <a:off x="3346174" y="4008783"/>
              <a:ext cx="2743200" cy="1848678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fa-IR" sz="3600" dirty="0" smtClean="0">
                  <a:cs typeface="B Titr" panose="00000700000000000000" pitchFamily="2" charset="-78"/>
                </a:rPr>
                <a:t>پشـه مدرن</a:t>
              </a:r>
              <a:br>
                <a:rPr lang="fa-IR" sz="3600" dirty="0" smtClean="0">
                  <a:cs typeface="B Titr" panose="00000700000000000000" pitchFamily="2" charset="-78"/>
                </a:rPr>
              </a:br>
              <a:r>
                <a:rPr lang="fa-IR" sz="3600" dirty="0" smtClean="0">
                  <a:cs typeface="B Titr" panose="00000700000000000000" pitchFamily="2" charset="-78"/>
                </a:rPr>
                <a:t>قالپاق مدرن</a:t>
              </a:r>
              <a:endParaRPr lang="en-US" sz="3600" dirty="0"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4305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پشه سنتی، پشه مدرن (جهش یافته)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4000" b="1" dirty="0"/>
              <a:t>شباهت (</a:t>
            </a:r>
            <a:r>
              <a:rPr lang="fa-IR" sz="4000" b="1" dirty="0">
                <a:solidFill>
                  <a:srgbClr val="7030A0"/>
                </a:solidFill>
              </a:rPr>
              <a:t>لَمْ يَسْتَضِيئُوا بِنُورِ </a:t>
            </a:r>
            <a:r>
              <a:rPr lang="fa-IR" sz="4000" b="1" dirty="0" smtClean="0">
                <a:solidFill>
                  <a:srgbClr val="7030A0"/>
                </a:solidFill>
              </a:rPr>
              <a:t>الْعِلْمِ</a:t>
            </a:r>
            <a:r>
              <a:rPr lang="fa-IR" sz="4000" b="1" dirty="0" smtClean="0"/>
              <a:t>)</a:t>
            </a:r>
          </a:p>
          <a:p>
            <a:pPr lvl="1"/>
            <a:r>
              <a:rPr lang="fa-IR" sz="4000" b="1" dirty="0" smtClean="0">
                <a:solidFill>
                  <a:srgbClr val="FF0000"/>
                </a:solidFill>
              </a:rPr>
              <a:t>بدون </a:t>
            </a:r>
            <a:r>
              <a:rPr lang="fa-IR" sz="4000" b="1" dirty="0">
                <a:solidFill>
                  <a:srgbClr val="FF0000"/>
                </a:solidFill>
              </a:rPr>
              <a:t>دلیل و برهان، به صرف این که </a:t>
            </a:r>
            <a:r>
              <a:rPr lang="fa-IR" sz="4000" b="1" dirty="0" smtClean="0">
                <a:solidFill>
                  <a:srgbClr val="FF0000"/>
                </a:solidFill>
              </a:rPr>
              <a:t>عدّه‌ای </a:t>
            </a:r>
            <a:r>
              <a:rPr lang="fa-IR" sz="4000" b="1" dirty="0">
                <a:solidFill>
                  <a:srgbClr val="FF0000"/>
                </a:solidFill>
              </a:rPr>
              <a:t>دور </a:t>
            </a:r>
            <a:r>
              <a:rPr lang="fa-IR" sz="4000" b="1" dirty="0" smtClean="0">
                <a:solidFill>
                  <a:srgbClr val="FF0000"/>
                </a:solidFill>
              </a:rPr>
              <a:t>یـک </a:t>
            </a:r>
            <a:r>
              <a:rPr lang="fa-IR" sz="4000" b="1" dirty="0">
                <a:solidFill>
                  <a:srgbClr val="FF0000"/>
                </a:solidFill>
              </a:rPr>
              <a:t>عقیده جمع </a:t>
            </a:r>
            <a:r>
              <a:rPr lang="fa-IR" sz="4000" b="1" dirty="0" smtClean="0">
                <a:solidFill>
                  <a:srgbClr val="FF0000"/>
                </a:solidFill>
              </a:rPr>
              <a:t>شده‌اند</a:t>
            </a:r>
            <a:r>
              <a:rPr lang="fa-IR" sz="4000" b="1" dirty="0">
                <a:solidFill>
                  <a:srgbClr val="FF0000"/>
                </a:solidFill>
              </a:rPr>
              <a:t>، پیرو آن </a:t>
            </a:r>
            <a:r>
              <a:rPr lang="fa-IR" sz="4000" b="1" dirty="0" smtClean="0">
                <a:solidFill>
                  <a:srgbClr val="FF0000"/>
                </a:solidFill>
              </a:rPr>
              <a:t>می‌شوند</a:t>
            </a:r>
            <a:r>
              <a:rPr lang="fa-IR" sz="4000" b="1" dirty="0">
                <a:solidFill>
                  <a:srgbClr val="FF0000"/>
                </a:solidFill>
              </a:rPr>
              <a:t>.</a:t>
            </a:r>
            <a:endParaRPr lang="en-US" sz="4000" b="1" dirty="0">
              <a:solidFill>
                <a:srgbClr val="FF0000"/>
              </a:solidFill>
            </a:endParaRPr>
          </a:p>
          <a:p>
            <a:pPr lvl="1"/>
            <a:endParaRPr lang="fa-IR" dirty="0"/>
          </a:p>
        </p:txBody>
      </p:sp>
      <p:pic>
        <p:nvPicPr>
          <p:cNvPr id="4" name="Picture 2" descr="C:\Users\uSer\Desktop\ترس زشت و زیبا فصل 5\mygga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18653" r="-793" b="16592"/>
          <a:stretch/>
        </p:blipFill>
        <p:spPr bwMode="auto">
          <a:xfrm>
            <a:off x="2900362" y="4061793"/>
            <a:ext cx="3343275" cy="249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539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پشه سنتی، پشه مدرن (جهش یافته)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b="1" dirty="0" smtClean="0"/>
              <a:t>تفاوت</a:t>
            </a:r>
          </a:p>
          <a:p>
            <a:pPr lvl="1"/>
            <a:r>
              <a:rPr lang="fa-IR" sz="2400" b="1" dirty="0" smtClean="0">
                <a:solidFill>
                  <a:srgbClr val="FF0000"/>
                </a:solidFill>
              </a:rPr>
              <a:t>پشه‌های سنتی </a:t>
            </a:r>
            <a:r>
              <a:rPr lang="fa-IR" sz="2400" b="1" dirty="0">
                <a:solidFill>
                  <a:srgbClr val="FF0000"/>
                </a:solidFill>
              </a:rPr>
              <a:t>این </a:t>
            </a:r>
            <a:r>
              <a:rPr lang="fa-IR" sz="2400" b="1" dirty="0" smtClean="0">
                <a:solidFill>
                  <a:srgbClr val="FF0000"/>
                </a:solidFill>
              </a:rPr>
              <a:t>میزان انصاف </a:t>
            </a:r>
            <a:r>
              <a:rPr lang="fa-IR" sz="2400" b="1" dirty="0">
                <a:solidFill>
                  <a:srgbClr val="FF0000"/>
                </a:solidFill>
              </a:rPr>
              <a:t>داشتند که وقتی با استدلال، خطا و انحراف یک موضوع برای آن ها روشن </a:t>
            </a:r>
            <a:r>
              <a:rPr lang="fa-IR" sz="2400" b="1" dirty="0" smtClean="0">
                <a:solidFill>
                  <a:srgbClr val="FF0000"/>
                </a:solidFill>
              </a:rPr>
              <a:t>می‌شد</a:t>
            </a:r>
            <a:r>
              <a:rPr lang="fa-IR" sz="2400" b="1" dirty="0">
                <a:solidFill>
                  <a:srgbClr val="FF0000"/>
                </a:solidFill>
              </a:rPr>
              <a:t>، آن را قبول </a:t>
            </a:r>
            <a:r>
              <a:rPr lang="fa-IR" sz="2400" b="1" dirty="0" smtClean="0">
                <a:solidFill>
                  <a:srgbClr val="FF0000"/>
                </a:solidFill>
              </a:rPr>
              <a:t>می‌کردند</a:t>
            </a:r>
            <a:r>
              <a:rPr lang="fa-IR" sz="2400" b="1" dirty="0">
                <a:solidFill>
                  <a:srgbClr val="FF0000"/>
                </a:solidFill>
              </a:rPr>
              <a:t>. بدین ترتیب ریشه مشکل را که همان نبود آگاهی و نور علم بود، جبران می‌نمودند.</a:t>
            </a:r>
          </a:p>
          <a:p>
            <a:pPr lvl="1"/>
            <a:r>
              <a:rPr lang="fa-IR" sz="2400" b="1" dirty="0">
                <a:solidFill>
                  <a:schemeClr val="accent4">
                    <a:lumMod val="50000"/>
                  </a:schemeClr>
                </a:solidFill>
              </a:rPr>
              <a:t>آن کس که نداند و بداند که نداند         لنگان خرک خویش به مقصد برساند</a:t>
            </a:r>
          </a:p>
          <a:p>
            <a:pPr lvl="1"/>
            <a:endParaRPr lang="fa-IR" sz="2400" b="1" dirty="0">
              <a:solidFill>
                <a:srgbClr val="FF0000"/>
              </a:solidFill>
            </a:endParaRPr>
          </a:p>
          <a:p>
            <a:pPr lvl="1"/>
            <a:endParaRPr lang="fa-IR" sz="2400" dirty="0"/>
          </a:p>
        </p:txBody>
      </p:sp>
      <p:pic>
        <p:nvPicPr>
          <p:cNvPr id="4" name="Picture 2" descr="C:\Users\uSer\Desktop\ترس زشت و زیبا فصل 5\mygga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18653" r="-793" b="16592"/>
          <a:stretch/>
        </p:blipFill>
        <p:spPr bwMode="auto">
          <a:xfrm>
            <a:off x="2894984" y="4669654"/>
            <a:ext cx="2928800" cy="218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22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پشه سنتی، پشه مدرن (جهش یافته)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3600" b="1" dirty="0" smtClean="0"/>
              <a:t>تفاوت</a:t>
            </a:r>
          </a:p>
          <a:p>
            <a:pPr lvl="1"/>
            <a:r>
              <a:rPr lang="fa-IR" sz="2800" b="1" dirty="0">
                <a:solidFill>
                  <a:srgbClr val="FF0000"/>
                </a:solidFill>
              </a:rPr>
              <a:t>ژن </a:t>
            </a:r>
            <a:r>
              <a:rPr lang="fa-IR" sz="2800" b="1" dirty="0" smtClean="0">
                <a:solidFill>
                  <a:srgbClr val="FF0000"/>
                </a:solidFill>
              </a:rPr>
              <a:t>پشه‌های مدرن در </a:t>
            </a:r>
            <a:r>
              <a:rPr lang="fa-IR" sz="2800" b="1" dirty="0">
                <a:solidFill>
                  <a:srgbClr val="FF0000"/>
                </a:solidFill>
              </a:rPr>
              <a:t>مقابل پذیرش حق، مقاوم شده است!</a:t>
            </a:r>
          </a:p>
          <a:p>
            <a:pPr lvl="1"/>
            <a:r>
              <a:rPr lang="fa-IR" sz="2800" b="1" dirty="0" smtClean="0">
                <a:solidFill>
                  <a:srgbClr val="FF0000"/>
                </a:solidFill>
              </a:rPr>
              <a:t>ریشه </a:t>
            </a:r>
            <a:r>
              <a:rPr lang="fa-IR" sz="2800" b="1" dirty="0">
                <a:solidFill>
                  <a:srgbClr val="FF0000"/>
                </a:solidFill>
              </a:rPr>
              <a:t>اصلی این </a:t>
            </a:r>
            <a:r>
              <a:rPr lang="fa-IR" sz="2800" b="1" dirty="0" smtClean="0">
                <a:solidFill>
                  <a:srgbClr val="FF0000"/>
                </a:solidFill>
              </a:rPr>
              <a:t>خصوصیت: </a:t>
            </a:r>
            <a:r>
              <a:rPr lang="fa-IR" sz="2800" b="1" dirty="0">
                <a:solidFill>
                  <a:srgbClr val="FF0000"/>
                </a:solidFill>
              </a:rPr>
              <a:t>بی حالی </a:t>
            </a:r>
            <a:r>
              <a:rPr lang="fa-IR" sz="2800" b="1" dirty="0" smtClean="0">
                <a:solidFill>
                  <a:srgbClr val="FF0000"/>
                </a:solidFill>
              </a:rPr>
              <a:t>- بی‌حوصلگی - تنبلی</a:t>
            </a:r>
            <a:endParaRPr lang="fa-IR" sz="2800" b="1" dirty="0">
              <a:solidFill>
                <a:srgbClr val="FF0000"/>
              </a:solidFill>
            </a:endParaRPr>
          </a:p>
          <a:p>
            <a:pPr lvl="1"/>
            <a:endParaRPr lang="fa-IR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1"/>
            <a:r>
              <a:rPr lang="fa-IR" sz="2400" b="1" dirty="0" smtClean="0">
                <a:solidFill>
                  <a:schemeClr val="accent4">
                    <a:lumMod val="50000"/>
                  </a:schemeClr>
                </a:solidFill>
              </a:rPr>
              <a:t>آن </a:t>
            </a:r>
            <a:r>
              <a:rPr lang="fa-IR" sz="2400" b="1" dirty="0">
                <a:solidFill>
                  <a:schemeClr val="accent4">
                    <a:lumMod val="50000"/>
                  </a:schemeClr>
                </a:solidFill>
              </a:rPr>
              <a:t>کس که نداند و حال ندارد که بداند!   </a:t>
            </a:r>
            <a:r>
              <a:rPr lang="fa-IR" sz="24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fa-IR" sz="2400" b="1" dirty="0">
                <a:solidFill>
                  <a:schemeClr val="accent4">
                    <a:lumMod val="50000"/>
                  </a:schemeClr>
                </a:solidFill>
              </a:rPr>
              <a:t>در جهل مرکب ابدالدهر بماند</a:t>
            </a:r>
          </a:p>
          <a:p>
            <a:pPr lvl="1"/>
            <a:endParaRPr lang="fa-IR" sz="2400" b="1" dirty="0">
              <a:solidFill>
                <a:srgbClr val="FF0000"/>
              </a:solidFill>
            </a:endParaRPr>
          </a:p>
          <a:p>
            <a:pPr lvl="1"/>
            <a:endParaRPr lang="fa-IR" sz="2400" dirty="0"/>
          </a:p>
        </p:txBody>
      </p:sp>
      <p:pic>
        <p:nvPicPr>
          <p:cNvPr id="4" name="Picture 2" descr="C:\Users\uSer\Desktop\ترس زشت و زیبا فصل 5\mygga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18653" r="-793" b="16592"/>
          <a:stretch/>
        </p:blipFill>
        <p:spPr bwMode="auto">
          <a:xfrm>
            <a:off x="2894984" y="4669654"/>
            <a:ext cx="2928800" cy="218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7513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پشه </a:t>
            </a:r>
            <a:r>
              <a:rPr lang="fa-IR" dirty="0" smtClean="0"/>
              <a:t>پلورالیست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fa-IR" sz="2400" b="1" dirty="0">
              <a:solidFill>
                <a:srgbClr val="FF0000"/>
              </a:solidFill>
            </a:endParaRPr>
          </a:p>
          <a:p>
            <a:pPr lvl="1"/>
            <a:endParaRPr lang="fa-IR" sz="2400" dirty="0"/>
          </a:p>
        </p:txBody>
      </p:sp>
      <p:pic>
        <p:nvPicPr>
          <p:cNvPr id="4" name="Picture 2" descr="C:\Users\uSer\Desktop\ترس زشت و زیبا فصل 5\myggan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" t="18653" r="-793" b="16592"/>
          <a:stretch/>
        </p:blipFill>
        <p:spPr bwMode="auto">
          <a:xfrm>
            <a:off x="5176546" y="4420992"/>
            <a:ext cx="2928800" cy="218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3"/>
          <p:cNvSpPr txBox="1">
            <a:spLocks/>
          </p:cNvSpPr>
          <p:nvPr/>
        </p:nvSpPr>
        <p:spPr>
          <a:xfrm>
            <a:off x="590365" y="1629053"/>
            <a:ext cx="8229600" cy="2699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 smtClean="0">
                <a:cs typeface="B Nazanin" panose="00000400000000000000" pitchFamily="2" charset="-78"/>
              </a:rPr>
              <a:t>انفجار علم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 smtClean="0">
                <a:cs typeface="B Nazanin" panose="00000400000000000000" pitchFamily="2" charset="-78"/>
              </a:rPr>
              <a:t>دسترسی آسان و بهمن‌وار به انواع اطلاعات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 smtClean="0">
                <a:cs typeface="B Nazanin" panose="00000400000000000000" pitchFamily="2" charset="-78"/>
              </a:rPr>
              <a:t>فعالیت ناآگاهانه و کورکورانه در شبکه‌های اجتماعی و فضاهای مجازی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 smtClean="0">
                <a:cs typeface="B Nazanin" panose="00000400000000000000" pitchFamily="2" charset="-78"/>
              </a:rPr>
              <a:t>مواجهه با انواع و اقسام ایده‌ها و دیدگاه‌ها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dirty="0" smtClean="0">
                <a:cs typeface="B Nazanin" panose="00000400000000000000" pitchFamily="2" charset="-78"/>
              </a:rPr>
              <a:t>بمباران اخبار و عقاید و اطلاعات متضاد و متفرق</a:t>
            </a:r>
          </a:p>
          <a:p>
            <a:pPr algn="r" rtl="1">
              <a:buFont typeface="Courier New" panose="02070309020205020404" pitchFamily="49" charset="0"/>
              <a:buChar char="o"/>
            </a:pPr>
            <a:r>
              <a:rPr lang="fa-IR" sz="2400" b="1" dirty="0" smtClean="0">
                <a:cs typeface="B Nazanin" panose="00000400000000000000" pitchFamily="2" charset="-78"/>
              </a:rPr>
              <a:t>ریزخوانی</a:t>
            </a:r>
            <a:r>
              <a:rPr lang="fa-IR" sz="2400" dirty="0" smtClean="0">
                <a:cs typeface="B Nazanin" panose="00000400000000000000" pitchFamily="2" charset="-78"/>
              </a:rPr>
              <a:t> و </a:t>
            </a:r>
            <a:r>
              <a:rPr lang="fa-IR" sz="2400" b="1" dirty="0" smtClean="0">
                <a:cs typeface="B Nazanin" panose="00000400000000000000" pitchFamily="2" charset="-78"/>
              </a:rPr>
              <a:t>جزء‌خوانی </a:t>
            </a:r>
            <a:r>
              <a:rPr lang="fa-IR" sz="2400" dirty="0" smtClean="0">
                <a:cs typeface="B Nazanin" panose="00000400000000000000" pitchFamily="2" charset="-78"/>
              </a:rPr>
              <a:t>به جای مطالعه عمیق و دقیق در این گونه فضاها</a:t>
            </a:r>
          </a:p>
          <a:p>
            <a:pPr algn="r" rtl="1">
              <a:buFont typeface="Courier New" panose="02070309020205020404" pitchFamily="49" charset="0"/>
              <a:buChar char="o"/>
            </a:pP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0547" y="4586501"/>
            <a:ext cx="3648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dirty="0" smtClean="0">
                <a:solidFill>
                  <a:srgbClr val="003366"/>
                </a:solidFill>
                <a:cs typeface="B Titr" panose="00000700000000000000" pitchFamily="2" charset="-78"/>
              </a:rPr>
              <a:t>جو پلورالیستی (کثرت گرایی)</a:t>
            </a:r>
            <a:endParaRPr lang="en-US" sz="2400" dirty="0">
              <a:solidFill>
                <a:srgbClr val="003366"/>
              </a:solidFill>
              <a:cs typeface="B Titr" panose="00000700000000000000" pitchFamily="2" charset="-78"/>
            </a:endParaRPr>
          </a:p>
        </p:txBody>
      </p:sp>
      <p:sp>
        <p:nvSpPr>
          <p:cNvPr id="10" name="Curved Right Arrow 9"/>
          <p:cNvSpPr/>
          <p:nvPr/>
        </p:nvSpPr>
        <p:spPr>
          <a:xfrm>
            <a:off x="201731" y="2884278"/>
            <a:ext cx="975551" cy="2051706"/>
          </a:xfrm>
          <a:prstGeom prst="curvedRightArrow">
            <a:avLst>
              <a:gd name="adj1" fmla="val 12298"/>
              <a:gd name="adj2" fmla="val 50000"/>
              <a:gd name="adj3" fmla="val 25000"/>
            </a:avLst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1" name="Left Brace 10"/>
          <p:cNvSpPr/>
          <p:nvPr/>
        </p:nvSpPr>
        <p:spPr>
          <a:xfrm>
            <a:off x="1177283" y="1640954"/>
            <a:ext cx="407485" cy="2632228"/>
          </a:xfrm>
          <a:prstGeom prst="leftBrac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467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 animBg="1"/>
    </p:bld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2089</TotalTime>
  <Words>544</Words>
  <Application>Microsoft Office PowerPoint</Application>
  <PresentationFormat>On-screen Show (4:3)</PresentationFormat>
  <Paragraphs>74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29</vt:i4>
      </vt:variant>
    </vt:vector>
  </HeadingPairs>
  <TitlesOfParts>
    <vt:vector size="48" baseType="lpstr">
      <vt:lpstr>B Nazanin</vt:lpstr>
      <vt:lpstr>Adobe Arabic</vt:lpstr>
      <vt:lpstr>B Titr</vt:lpstr>
      <vt:lpstr>Arial</vt:lpstr>
      <vt:lpstr>Tahoma</vt:lpstr>
      <vt:lpstr>Calibri</vt:lpstr>
      <vt:lpstr>Calibri Light</vt:lpstr>
      <vt:lpstr>B Titr )</vt:lpstr>
      <vt:lpstr>Wingdings</vt:lpstr>
      <vt:lpstr>Courier New</vt:lpstr>
      <vt:lpstr>B Yagut</vt:lpstr>
      <vt:lpstr>KFGQPC Uthman Taha Naskh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پشه سنتی، پشه مدرن (جهش یافته)</vt:lpstr>
      <vt:lpstr>پشه سنتی، پشه مدرن (جهش یافته)</vt:lpstr>
      <vt:lpstr>پشه سنتی، پشه مدرن (جهش یافته)</vt:lpstr>
      <vt:lpstr>پشه پلورالیست</vt:lpstr>
      <vt:lpstr>PowerPoint Presentation</vt:lpstr>
      <vt:lpstr>PowerPoint Presentation</vt:lpstr>
      <vt:lpstr>درس زندگی</vt:lpstr>
      <vt:lpstr>PowerPoint Presentation</vt:lpstr>
      <vt:lpstr>عصر گسیختگی</vt:lpstr>
      <vt:lpstr>PowerPoint Presentation</vt:lpstr>
      <vt:lpstr>تب گدایی لایک در فضای مجازی</vt:lpstr>
      <vt:lpstr>قالپاق مدرن (گدایی توجه با گرفتن لایک و کامنت و کسب تشخص با تعداد آن‌ها)</vt:lpstr>
      <vt:lpstr>قالپاق مدرن (گدایی توجه با گرفتن لایک و کامنت و کسب تشخص با تعداد آن‌ها)</vt:lpstr>
      <vt:lpstr>گدایی لایک</vt:lpstr>
      <vt:lpstr>گدایی لایک</vt:lpstr>
      <vt:lpstr>گدایی لایک</vt:lpstr>
      <vt:lpstr>PowerPoint Presentation</vt:lpstr>
      <vt:lpstr>PowerPoint Presentation</vt:lpstr>
      <vt:lpstr>PowerPoint Presentation</vt:lpstr>
      <vt:lpstr>گدایی لایک</vt:lpstr>
      <vt:lpstr>گدایی لایک</vt:lpstr>
      <vt:lpstr>گدایی لایک</vt:lpstr>
      <vt:lpstr>درس زندگی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134</cp:revision>
  <dcterms:created xsi:type="dcterms:W3CDTF">2015-09-27T11:27:15Z</dcterms:created>
  <dcterms:modified xsi:type="dcterms:W3CDTF">2017-09-27T06:48:54Z</dcterms:modified>
</cp:coreProperties>
</file>