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70" r:id="rId11"/>
    <p:sldId id="357" r:id="rId12"/>
    <p:sldId id="358" r:id="rId13"/>
    <p:sldId id="444" r:id="rId14"/>
    <p:sldId id="445" r:id="rId15"/>
    <p:sldId id="446" r:id="rId16"/>
    <p:sldId id="447" r:id="rId17"/>
    <p:sldId id="448" r:id="rId18"/>
    <p:sldId id="442" r:id="rId19"/>
    <p:sldId id="443" r:id="rId20"/>
    <p:sldId id="488" r:id="rId21"/>
    <p:sldId id="490" r:id="rId22"/>
    <p:sldId id="491" r:id="rId23"/>
    <p:sldId id="489" r:id="rId24"/>
    <p:sldId id="492" r:id="rId25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26"/>
    </p:embeddedFont>
    <p:embeddedFont>
      <p:font typeface="Tahoma" panose="020B0604030504040204" pitchFamily="34" charset="0"/>
      <p:regular r:id="rId27"/>
      <p:bold r:id="rId28"/>
    </p:embeddedFont>
    <p:embeddedFont>
      <p:font typeface="B Yagut" panose="00000400000000000000" pitchFamily="2" charset="-78"/>
      <p:regular r:id="rId29"/>
      <p:bold r:id="rId30"/>
    </p:embeddedFont>
    <p:embeddedFont>
      <p:font typeface="KFGQPC Uthman Taha Naskh" panose="02000000000000000000" pitchFamily="2" charset="-78"/>
      <p:regular r:id="rId31"/>
    </p:embeddedFont>
    <p:embeddedFont>
      <p:font typeface="B Nazanin" panose="00000400000000000000" pitchFamily="2" charset="-78"/>
      <p:regular r:id="rId32"/>
      <p:bold r:id="rId33"/>
    </p:embeddedFont>
    <p:embeddedFont>
      <p:font typeface="Calibri" panose="020F0502020204030204" pitchFamily="34" charset="0"/>
      <p:regular r:id="rId34"/>
      <p:bold r:id="rId35"/>
    </p:embeddedFont>
    <p:embeddedFont>
      <p:font typeface="B Titr" panose="00000700000000000000" pitchFamily="2" charset="-78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font" Target="fonts/font9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درس زندگی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0158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6000" dirty="0" smtClean="0"/>
              <a:t>پشه صفت نباشید!</a:t>
            </a:r>
          </a:p>
        </p:txBody>
      </p:sp>
    </p:spTree>
    <p:extLst>
      <p:ext uri="{BB962C8B-B14F-4D97-AF65-F5344CB8AC3E}">
        <p14:creationId xmlns:p14="http://schemas.microsoft.com/office/powerpoint/2010/main" val="65192782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درس زندگی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09652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6000" dirty="0" smtClean="0"/>
              <a:t>مواظب باشید،</a:t>
            </a:r>
          </a:p>
          <a:p>
            <a:endParaRPr lang="fa-IR" sz="6000" dirty="0"/>
          </a:p>
          <a:p>
            <a:endParaRPr lang="fa-IR" sz="6000" dirty="0" smtClean="0"/>
          </a:p>
          <a:p>
            <a:r>
              <a:rPr lang="fa-IR" sz="6000" dirty="0" smtClean="0">
                <a:solidFill>
                  <a:srgbClr val="FF0000"/>
                </a:solidFill>
              </a:rPr>
              <a:t>محیط بر شما محیط نشود.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31329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تمرین: بخش‌های مختلف این داستان را با مطالب خوانده شده تطبیق دهید: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ar-SA" dirty="0">
                <a:effectLst/>
              </a:rPr>
              <a:t>شهری بود پر از مردم فقیر، البته در بین آنها مردمانی بودند ثروتمند و سخاوتمند که به این فقرا رسیدگی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کردند</a:t>
            </a:r>
            <a:r>
              <a:rPr lang="ar-SA" dirty="0">
                <a:effectLst/>
              </a:rPr>
              <a:t>. آنها خود ثروتشان را از نیاز به درگاه خداوند و عبادت و طاعت او به دست آورده بودند و خداوند از فضل خود آنها را غنی کرده بود و البته هر کس درِ خانه شان می‌رفت هم به او عطا و بخشش می‌کردند و هم راه و رسم نیازمندی به پیشگاه خدا و عبادت او را به آنها یاد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دادند </a:t>
            </a:r>
            <a:r>
              <a:rPr lang="ar-SA" dirty="0">
                <a:effectLst/>
              </a:rPr>
              <a:t>بی هیچ منّتی. آنها آدرس خود را به مردم داده بودند و شهر پر بود از علایم و </a:t>
            </a:r>
            <a:r>
              <a:rPr lang="ar-SA" dirty="0" smtClean="0">
                <a:effectLst/>
              </a:rPr>
              <a:t>نشانه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ها </a:t>
            </a:r>
            <a:r>
              <a:rPr lang="ar-SA" dirty="0">
                <a:effectLst/>
              </a:rPr>
              <a:t>که مردم را به خانه آنها راهنمایی کند. </a:t>
            </a:r>
            <a:r>
              <a:rPr lang="fa-IR" dirty="0" smtClean="0"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7588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تمرین: بخش‌های مختلف این داستان را با مطالب خوانده شده تطبیق دهید: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dirty="0" smtClean="0">
                <a:effectLst/>
              </a:rPr>
              <a:t>بعضی </a:t>
            </a:r>
            <a:r>
              <a:rPr lang="ar-SA" dirty="0">
                <a:effectLst/>
              </a:rPr>
              <a:t>گدایان این شهر که آگاه بودند و عقل خود را به کار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بستند </a:t>
            </a:r>
            <a:r>
              <a:rPr lang="ar-SA" dirty="0">
                <a:effectLst/>
              </a:rPr>
              <a:t>آدرس را در دست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گرفتند </a:t>
            </a:r>
            <a:r>
              <a:rPr lang="ar-SA" dirty="0">
                <a:effectLst/>
              </a:rPr>
              <a:t>و با اطمینان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رفتند </a:t>
            </a:r>
            <a:r>
              <a:rPr lang="ar-SA" dirty="0">
                <a:effectLst/>
              </a:rPr>
              <a:t>درِ خانه آنها. اما عده دیگر از </a:t>
            </a:r>
            <a:r>
              <a:rPr lang="ar-SA" dirty="0" smtClean="0">
                <a:effectLst/>
              </a:rPr>
              <a:t>گداها </a:t>
            </a:r>
            <a:r>
              <a:rPr lang="ar-SA" dirty="0">
                <a:effectLst/>
              </a:rPr>
              <a:t>که تعدادشان کم هم نبود تنبل بودند. حال نداشتند از جایشان تکان بخورند. </a:t>
            </a:r>
            <a:r>
              <a:rPr lang="ar-SA" dirty="0" smtClean="0">
                <a:effectLst/>
              </a:rPr>
              <a:t>بعضی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ها </a:t>
            </a:r>
            <a:r>
              <a:rPr lang="ar-SA" dirty="0">
                <a:effectLst/>
              </a:rPr>
              <a:t>به گدایی عادت کرده بودند اصلا یادشان رفته بود فقیر هستند. هر چه هم داشتند از فضل و کرم خدا و ثروتمندان بود. البته آنها مالک نبودند وبهشان امانت داده شده بود ولی چون کسی ازشان پس </a:t>
            </a:r>
            <a:r>
              <a:rPr lang="ar-SA" dirty="0" smtClean="0">
                <a:effectLst/>
              </a:rPr>
              <a:t>نمی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گرفت </a:t>
            </a:r>
            <a:r>
              <a:rPr lang="ar-SA" dirty="0">
                <a:effectLst/>
              </a:rPr>
              <a:t>فکر می‌کردند مال خودشان است. </a:t>
            </a:r>
            <a:endParaRPr lang="fa-IR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7588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تمرین: بخش‌های مختلف این داستان را با مطالب خوانده شده تطبیق دهید: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ar-SA" smtClean="0">
                <a:effectLst/>
              </a:rPr>
              <a:t>بعضی </a:t>
            </a:r>
            <a:r>
              <a:rPr lang="ar-SA" dirty="0">
                <a:effectLst/>
              </a:rPr>
              <a:t>گدایان آگاه و با شخصیت که می‌دانستند گدایی چه کسانی را بکنند به آنها آدرس می‌دادند ولی آنها توجهی </a:t>
            </a:r>
            <a:r>
              <a:rPr lang="ar-SA" dirty="0" smtClean="0">
                <a:effectLst/>
              </a:rPr>
              <a:t>نمی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کردند </a:t>
            </a:r>
            <a:r>
              <a:rPr lang="ar-SA" dirty="0">
                <a:effectLst/>
              </a:rPr>
              <a:t>و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گفتند </a:t>
            </a:r>
            <a:r>
              <a:rPr lang="ar-SA" dirty="0">
                <a:effectLst/>
              </a:rPr>
              <a:t>کی حال دارد تا آنجا برود</a:t>
            </a:r>
            <a:r>
              <a:rPr lang="ar-SA" dirty="0" smtClean="0">
                <a:effectLst/>
              </a:rPr>
              <a:t>.</a:t>
            </a:r>
            <a:r>
              <a:rPr lang="fa-IR" dirty="0" smtClean="0">
                <a:effectLst/>
              </a:rPr>
              <a:t> </a:t>
            </a:r>
            <a:r>
              <a:rPr lang="ar-SA" dirty="0" smtClean="0">
                <a:effectLst/>
              </a:rPr>
              <a:t>گدایان </a:t>
            </a:r>
            <a:r>
              <a:rPr lang="ar-SA" dirty="0">
                <a:effectLst/>
              </a:rPr>
              <a:t>باحال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گفتند</a:t>
            </a:r>
            <a:r>
              <a:rPr lang="ar-SA" dirty="0">
                <a:effectLst/>
              </a:rPr>
              <a:t>: اما این راه </a:t>
            </a:r>
            <a:r>
              <a:rPr lang="ar-SA" dirty="0" smtClean="0">
                <a:effectLst/>
              </a:rPr>
              <a:t>آن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قدرها </a:t>
            </a:r>
            <a:r>
              <a:rPr lang="ar-SA" dirty="0">
                <a:effectLst/>
              </a:rPr>
              <a:t>هم که فکر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کنید </a:t>
            </a:r>
            <a:r>
              <a:rPr lang="ar-SA" dirty="0">
                <a:effectLst/>
              </a:rPr>
              <a:t>دور نیست؛ همین نزدیکی است ولی گدایان </a:t>
            </a:r>
            <a:r>
              <a:rPr lang="ar-SA" dirty="0" smtClean="0">
                <a:effectLst/>
              </a:rPr>
              <a:t>بی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حال </a:t>
            </a:r>
            <a:r>
              <a:rPr lang="ar-SA" dirty="0">
                <a:effectLst/>
              </a:rPr>
              <a:t>منتظر باد بودند تا آنها را تکان دهد. آنها هم آنقدر سست و </a:t>
            </a:r>
            <a:r>
              <a:rPr lang="ar-SA" dirty="0" smtClean="0">
                <a:effectLst/>
              </a:rPr>
              <a:t>بی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حال </a:t>
            </a:r>
            <a:r>
              <a:rPr lang="ar-SA" dirty="0">
                <a:effectLst/>
              </a:rPr>
              <a:t>بودند و چون جای پای محکمی نداشتند هر طرف که باد می‌وزید همان طرفی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رفتند </a:t>
            </a:r>
            <a:r>
              <a:rPr lang="ar-SA" dirty="0">
                <a:effectLst/>
              </a:rPr>
              <a:t>مثل </a:t>
            </a:r>
            <a:r>
              <a:rPr lang="ar-SA" dirty="0" smtClean="0">
                <a:effectLst/>
              </a:rPr>
              <a:t>پشه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ها</a:t>
            </a:r>
            <a:r>
              <a:rPr lang="ar-SA" dirty="0">
                <a:effectLst/>
              </a:rPr>
              <a:t>. اما آنهایی که راه را بلد بودند هر چه هم باد و طوفان می آمد از مسیر اصلی جاده که همان صراط مستقیم نام داشت منحرف نمی شدند و به راه خود ادامه می داند تا به مقصد برسند</a:t>
            </a:r>
            <a:r>
              <a:rPr lang="en-US" dirty="0" smtClean="0">
                <a:effectLst/>
              </a:rPr>
              <a:t>.</a:t>
            </a:r>
            <a:endParaRPr lang="fa-IR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7588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تمرین: بخش‌های مختلف این داستان را با مطالب خوانده شده تطبیق دهید: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3600" dirty="0" smtClean="0">
                <a:effectLst/>
              </a:rPr>
              <a:t>گدایانی </a:t>
            </a:r>
            <a:r>
              <a:rPr lang="ar-SA" sz="3600" dirty="0">
                <a:effectLst/>
              </a:rPr>
              <a:t>که می‌ماندند به هر حال چون احساس نیاز می‌کردند </a:t>
            </a:r>
            <a:r>
              <a:rPr lang="ar-SA" sz="3600" dirty="0" smtClean="0">
                <a:effectLst/>
              </a:rPr>
              <a:t>چاره</a:t>
            </a:r>
            <a:r>
              <a:rPr lang="fa-IR" sz="3600" dirty="0" smtClean="0">
                <a:effectLst/>
              </a:rPr>
              <a:t>‌</a:t>
            </a:r>
            <a:r>
              <a:rPr lang="ar-SA" sz="3600" dirty="0" smtClean="0">
                <a:effectLst/>
              </a:rPr>
              <a:t>ای </a:t>
            </a:r>
            <a:r>
              <a:rPr lang="ar-SA" sz="3600" dirty="0">
                <a:effectLst/>
              </a:rPr>
              <a:t>نداشتند جز گدایی از بقیه فقرا، بعضی فقرای دیگر هم با </a:t>
            </a:r>
            <a:r>
              <a:rPr lang="ar-SA" sz="3600" dirty="0" smtClean="0">
                <a:effectLst/>
              </a:rPr>
              <a:t>این</a:t>
            </a:r>
            <a:r>
              <a:rPr lang="fa-IR" sz="3600" dirty="0" smtClean="0">
                <a:effectLst/>
              </a:rPr>
              <a:t> </a:t>
            </a:r>
            <a:r>
              <a:rPr lang="ar-SA" sz="3600" dirty="0" smtClean="0">
                <a:effectLst/>
              </a:rPr>
              <a:t>که </a:t>
            </a:r>
            <a:r>
              <a:rPr lang="ar-SA" sz="3600" dirty="0">
                <a:effectLst/>
              </a:rPr>
              <a:t>چیزی در بساط نداشتند اما خوششان </a:t>
            </a:r>
            <a:r>
              <a:rPr lang="ar-SA" sz="3600" dirty="0" smtClean="0">
                <a:effectLst/>
              </a:rPr>
              <a:t>می</a:t>
            </a:r>
            <a:r>
              <a:rPr lang="fa-IR" sz="3600" dirty="0" smtClean="0">
                <a:effectLst/>
              </a:rPr>
              <a:t>‌</a:t>
            </a:r>
            <a:r>
              <a:rPr lang="ar-SA" sz="3600" dirty="0" smtClean="0">
                <a:effectLst/>
              </a:rPr>
              <a:t>آمد </a:t>
            </a:r>
            <a:r>
              <a:rPr lang="ar-SA" sz="3600" dirty="0">
                <a:effectLst/>
              </a:rPr>
              <a:t>مردم دیگر از آنها گدایی کنند، لذت می‌بردند. برای همین سعی می‌کردند آنها را تا </a:t>
            </a:r>
            <a:r>
              <a:rPr lang="ar-SA" sz="3600" dirty="0" smtClean="0">
                <a:effectLst/>
              </a:rPr>
              <a:t>می</a:t>
            </a:r>
            <a:r>
              <a:rPr lang="fa-IR" sz="3600" dirty="0" smtClean="0">
                <a:effectLst/>
              </a:rPr>
              <a:t>‌</a:t>
            </a:r>
            <a:r>
              <a:rPr lang="ar-SA" sz="3600" dirty="0" smtClean="0">
                <a:effectLst/>
              </a:rPr>
              <a:t>توانند </a:t>
            </a:r>
            <a:r>
              <a:rPr lang="ar-SA" sz="3600" dirty="0">
                <a:effectLst/>
              </a:rPr>
              <a:t>گول بزنند و ادای </a:t>
            </a:r>
            <a:r>
              <a:rPr lang="ar-SA" sz="3600" dirty="0" smtClean="0">
                <a:effectLst/>
              </a:rPr>
              <a:t>آدم</a:t>
            </a:r>
            <a:r>
              <a:rPr lang="fa-IR" sz="3600" dirty="0" smtClean="0">
                <a:effectLst/>
              </a:rPr>
              <a:t>‌</a:t>
            </a:r>
            <a:r>
              <a:rPr lang="ar-SA" sz="3600" dirty="0" smtClean="0">
                <a:effectLst/>
              </a:rPr>
              <a:t>های </a:t>
            </a:r>
            <a:r>
              <a:rPr lang="ar-SA" sz="3600" dirty="0">
                <a:effectLst/>
              </a:rPr>
              <a:t>ثروتمند را در </a:t>
            </a:r>
            <a:r>
              <a:rPr lang="ar-SA" sz="3600" dirty="0" smtClean="0">
                <a:effectLst/>
              </a:rPr>
              <a:t>می</a:t>
            </a:r>
            <a:r>
              <a:rPr lang="fa-IR" sz="3600" dirty="0" smtClean="0">
                <a:effectLst/>
              </a:rPr>
              <a:t>‌</a:t>
            </a:r>
            <a:r>
              <a:rPr lang="ar-SA" sz="3600" dirty="0" smtClean="0">
                <a:effectLst/>
              </a:rPr>
              <a:t>آوردند</a:t>
            </a:r>
            <a:r>
              <a:rPr lang="en-US" sz="3600" dirty="0">
                <a:effectLst/>
              </a:rPr>
              <a:t>. </a:t>
            </a:r>
            <a:endParaRPr lang="fa-IR" sz="36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7588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تمرین: بخش‌های مختلف این داستان را با مطالب خوانده شده تطبیق دهید: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ar-SA" dirty="0" smtClean="0">
                <a:effectLst/>
              </a:rPr>
              <a:t>پشه </a:t>
            </a:r>
            <a:r>
              <a:rPr lang="ar-SA" dirty="0">
                <a:effectLst/>
              </a:rPr>
              <a:t>صفت ها هم که خورشید درخشان را رها کرده بودند سوسوی نوری که می‌دیدند و سر و صدایی که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شنیدند </a:t>
            </a:r>
            <a:r>
              <a:rPr lang="ar-SA" dirty="0">
                <a:effectLst/>
              </a:rPr>
              <a:t>همان طرف می‌رفتند مدتی دور نور به امیدی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چرخیدند </a:t>
            </a:r>
            <a:r>
              <a:rPr lang="ar-SA" dirty="0">
                <a:effectLst/>
              </a:rPr>
              <a:t>و خوش بودند ولی وقتی نور خاموش </a:t>
            </a:r>
            <a:r>
              <a:rPr lang="ar-SA" dirty="0" smtClean="0">
                <a:effectLst/>
              </a:rPr>
              <a:t>می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شد </a:t>
            </a:r>
            <a:r>
              <a:rPr lang="ar-SA" dirty="0">
                <a:effectLst/>
              </a:rPr>
              <a:t>درمانده و وامانده پراکنده می‌شدند و به همین منوال روزها را سپری می‌کردند و هر روز </a:t>
            </a:r>
            <a:r>
              <a:rPr lang="ar-SA" dirty="0" smtClean="0">
                <a:effectLst/>
              </a:rPr>
              <a:t>بدبخت</a:t>
            </a:r>
            <a:r>
              <a:rPr lang="fa-IR" dirty="0" smtClean="0">
                <a:effectLst/>
              </a:rPr>
              <a:t>‌</a:t>
            </a:r>
            <a:r>
              <a:rPr lang="ar-SA" dirty="0" smtClean="0">
                <a:effectLst/>
              </a:rPr>
              <a:t>تر </a:t>
            </a:r>
            <a:r>
              <a:rPr lang="ar-SA" dirty="0">
                <a:effectLst/>
              </a:rPr>
              <a:t>می‌شدند و ترس و اضطرابشان بیشتر می شد. پشه صفتی باعث می‌شد که به گدایی از بقیه گداها روی بیاورند و آن هم هیچ اثری نداشت جز خذلان و خواری و هر روز از عقلشان کاسته می شد</a:t>
            </a:r>
            <a:r>
              <a:rPr lang="en-US" dirty="0" smtClean="0">
                <a:effectLst/>
              </a:rPr>
              <a:t>.</a:t>
            </a:r>
            <a:endParaRPr lang="fa-IR" dirty="0" smtClean="0">
              <a:effectLst/>
            </a:endParaRPr>
          </a:p>
          <a:p>
            <a:r>
              <a:rPr lang="ar-SA" dirty="0" smtClean="0">
                <a:effectLst/>
              </a:rPr>
              <a:t>اما </a:t>
            </a:r>
            <a:r>
              <a:rPr lang="ar-SA" dirty="0">
                <a:effectLst/>
              </a:rPr>
              <a:t>خانه ثروتمندان خبرهایی بود</a:t>
            </a:r>
            <a:r>
              <a:rPr lang="en-US" dirty="0">
                <a:effectLst/>
              </a:rPr>
              <a:t>...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9758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655745" y="446143"/>
            <a:ext cx="3705101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روان‌شناسی پشه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7289562" y="111096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سوّم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55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درس زندگی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1355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6000" dirty="0"/>
              <a:t>در صحنه زندگی، </a:t>
            </a:r>
            <a:r>
              <a:rPr lang="fa-IR" sz="6000" dirty="0">
                <a:solidFill>
                  <a:srgbClr val="FF0000"/>
                </a:solidFill>
              </a:rPr>
              <a:t>قهرمان</a:t>
            </a:r>
            <a:r>
              <a:rPr lang="fa-IR" sz="6000" dirty="0"/>
              <a:t> قصّه‌ها باشید</a:t>
            </a:r>
            <a:r>
              <a:rPr lang="fa-IR" sz="6000" dirty="0" smtClean="0"/>
              <a:t>،</a:t>
            </a:r>
          </a:p>
          <a:p>
            <a:pPr>
              <a:lnSpc>
                <a:spcPct val="150000"/>
              </a:lnSpc>
            </a:pPr>
            <a:r>
              <a:rPr lang="fa-IR" sz="4400" dirty="0" smtClean="0"/>
              <a:t> </a:t>
            </a:r>
            <a:endParaRPr lang="en-US" sz="4400" dirty="0"/>
          </a:p>
          <a:p>
            <a:r>
              <a:rPr lang="fa-IR" sz="6000" dirty="0"/>
              <a:t>نه </a:t>
            </a:r>
            <a:r>
              <a:rPr lang="fa-IR" sz="6000" dirty="0">
                <a:solidFill>
                  <a:schemeClr val="tx1"/>
                </a:solidFill>
              </a:rPr>
              <a:t>سیاهی لشکر </a:t>
            </a:r>
            <a:r>
              <a:rPr lang="fa-IR" sz="6000" dirty="0"/>
              <a:t>بازی دیگران!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425544332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دسته‌بندی مردم از دید امیرالمؤمنین </a:t>
            </a:r>
            <a:r>
              <a:rPr lang="fa-IR" dirty="0"/>
              <a:t>علیه‌ السلام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sz="3600" dirty="0" smtClean="0"/>
              <a:t>امیرالمؤمنین علیه‌ السلام فرمودند:</a:t>
            </a:r>
          </a:p>
          <a:p>
            <a:pPr lvl="2"/>
            <a:r>
              <a:rPr lang="ar-SA" sz="4000" dirty="0" smtClean="0"/>
              <a:t>النَّاسُ ثَلَاثَةٌ:</a:t>
            </a:r>
            <a:endParaRPr lang="fa-IR" sz="4000" dirty="0" smtClean="0"/>
          </a:p>
          <a:p>
            <a:pPr lvl="2"/>
            <a:r>
              <a:rPr lang="ar-SA" sz="4000" dirty="0" smtClean="0"/>
              <a:t>فَعَالِمٌ رَبَّانِيٌّ،</a:t>
            </a:r>
            <a:endParaRPr lang="fa-IR" sz="4000" dirty="0" smtClean="0"/>
          </a:p>
          <a:p>
            <a:pPr lvl="2"/>
            <a:r>
              <a:rPr lang="ar-SA" sz="4000" dirty="0" smtClean="0"/>
              <a:t>وَ</a:t>
            </a:r>
            <a:r>
              <a:rPr lang="fa-IR" sz="4000" dirty="0" smtClean="0"/>
              <a:t> </a:t>
            </a:r>
            <a:r>
              <a:rPr lang="ar-SA" sz="4000" dirty="0" smtClean="0"/>
              <a:t>مُتَعَلِّمٌ عَلَى سَبِيلِ نَجَاةٍ،</a:t>
            </a:r>
            <a:endParaRPr lang="fa-IR" sz="4000" dirty="0" smtClean="0"/>
          </a:p>
          <a:p>
            <a:pPr lvl="2"/>
            <a:r>
              <a:rPr lang="ar-SA" sz="4000" dirty="0" smtClean="0"/>
              <a:t>وَ</a:t>
            </a:r>
            <a:r>
              <a:rPr lang="fa-IR" sz="4000" dirty="0" smtClean="0"/>
              <a:t> </a:t>
            </a:r>
            <a:r>
              <a:rPr lang="ar-SA" sz="4000" dirty="0" smtClean="0"/>
              <a:t>هَمَجٌ رَعَاعٌ، أَتْبَاعُ كُلِّ نَاعِقٍ، يَمِيلُونَ مَعَ كُلِّ رِيحٍ، لَمْ يَسْتَضِيئُوا بِنُورِ الْعِلْمِ، وَ</a:t>
            </a:r>
            <a:r>
              <a:rPr lang="fa-IR" sz="4000" dirty="0" smtClean="0"/>
              <a:t> </a:t>
            </a:r>
            <a:r>
              <a:rPr lang="ar-SA" sz="4000" dirty="0" smtClean="0"/>
              <a:t>لَ</a:t>
            </a:r>
            <a:r>
              <a:rPr lang="fa-IR" sz="4000" dirty="0" smtClean="0"/>
              <a:t>ــ</a:t>
            </a:r>
            <a:r>
              <a:rPr lang="ar-SA" sz="4000" dirty="0" smtClean="0"/>
              <a:t>مْ يَلْجَئُوا إِلَى رُكْنٍ وَثِيقٍ</a:t>
            </a:r>
            <a:endParaRPr lang="fa-IR" sz="4000" dirty="0" smtClean="0"/>
          </a:p>
          <a:p>
            <a:pPr lvl="3"/>
            <a:r>
              <a:rPr lang="fa-IR" sz="3200" dirty="0" smtClean="0"/>
              <a:t>نهج البلاغه - خطبه 147 - خطبه کمیل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2539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دسته‌بندی مردم از دید امیرالمؤمنین علیه‌ السلام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fa-IR" sz="3600" dirty="0" smtClean="0"/>
              <a:t>امیرالمؤمنین علیه‌ السلام فرمودند:</a:t>
            </a:r>
          </a:p>
          <a:p>
            <a:pPr lvl="4"/>
            <a:r>
              <a:rPr lang="ar-SA" sz="4400" dirty="0" smtClean="0"/>
              <a:t>مردم </a:t>
            </a:r>
            <a:r>
              <a:rPr lang="ar-SA" sz="4400" dirty="0"/>
              <a:t>سه دسته‌اند: (دسته اول،) عالمی ربانی و الهی (است) و (دسته دوم،) کسانی هستند که در مسیر هدایت، در حال کسب علم و دانشند و (دسته سوم،) پشه‌های در هم غلتان و بی‌ارزشی كه از پى هر آواز مى‏روند و با (مختصر) وزش </a:t>
            </a:r>
            <a:r>
              <a:rPr lang="ar-SA" sz="4400" dirty="0" smtClean="0"/>
              <a:t>بادی</a:t>
            </a:r>
            <a:r>
              <a:rPr lang="fa-IR" sz="4400" dirty="0" smtClean="0"/>
              <a:t>،</a:t>
            </a:r>
            <a:r>
              <a:rPr lang="ar-SA" sz="4400" dirty="0" smtClean="0"/>
              <a:t> </a:t>
            </a:r>
            <a:r>
              <a:rPr lang="ar-SA" sz="4400" dirty="0"/>
              <a:t>به چپ و راست کشیده مى‏شوند. از فروغ دانش بهره‏ور نشده‏اند و به ركن استوارى پناه نجسته‏</a:t>
            </a:r>
            <a:r>
              <a:rPr lang="ar-SA" sz="4400" dirty="0" smtClean="0"/>
              <a:t>اند</a:t>
            </a:r>
            <a:r>
              <a:rPr lang="fa-IR" sz="4400" dirty="0" smtClean="0"/>
              <a:t>.</a:t>
            </a:r>
            <a:endParaRPr lang="en-US" sz="4400" dirty="0"/>
          </a:p>
          <a:p>
            <a:pPr lvl="4">
              <a:lnSpc>
                <a:spcPct val="150000"/>
              </a:lnSpc>
            </a:pPr>
            <a:endParaRPr lang="en-US" sz="4400" dirty="0" smtClean="0"/>
          </a:p>
          <a:p>
            <a:pPr>
              <a:lnSpc>
                <a:spcPct val="15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0135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دسته‌بندی مردم از دید امام صادق علیه‌ السلام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امام صادق علیه‌ السلام فرمودند:</a:t>
            </a:r>
          </a:p>
          <a:p>
            <a:pPr lvl="2"/>
            <a:r>
              <a:rPr lang="ar-SA" sz="3600" dirty="0" smtClean="0"/>
              <a:t>النَّاسُ اثْنَانِ عَالِمٌ وَ مُتَعَلِّمٌ وَ سَائِرُ النَّاسِ هَمَجٌ وَ الْهَمَجُ‏ فِي النَّارِ</a:t>
            </a:r>
            <a:endParaRPr lang="fa-IR" sz="3600" dirty="0" smtClean="0"/>
          </a:p>
          <a:p>
            <a:pPr lvl="3"/>
            <a:r>
              <a:rPr lang="fa-IR" sz="2800" dirty="0" smtClean="0"/>
              <a:t>الخصال – ج 1 – ص 39</a:t>
            </a:r>
          </a:p>
          <a:p>
            <a:pPr lvl="4"/>
            <a:r>
              <a:rPr lang="ar-SA" sz="3200" dirty="0"/>
              <a:t>مردم دو دسته‌اند: عالم و متعلّم و بقیه مردم پشه صفت‌ها هستند و چنین </a:t>
            </a:r>
            <a:r>
              <a:rPr lang="ar-SA" sz="3200" dirty="0" smtClean="0"/>
              <a:t>شخصیّتی</a:t>
            </a:r>
            <a:r>
              <a:rPr lang="fa-IR" sz="3200" dirty="0" smtClean="0"/>
              <a:t>،</a:t>
            </a:r>
            <a:r>
              <a:rPr lang="ar-SA" sz="3200" dirty="0" smtClean="0"/>
              <a:t> </a:t>
            </a:r>
            <a:r>
              <a:rPr lang="ar-SA" sz="3200" dirty="0"/>
              <a:t>جایگاهش آتش </a:t>
            </a:r>
            <a:r>
              <a:rPr lang="ar-SA" sz="3200" dirty="0" smtClean="0"/>
              <a:t>است</a:t>
            </a:r>
            <a:r>
              <a:rPr lang="fa-IR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6708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2091</TotalTime>
  <Words>868</Words>
  <Application>Microsoft Office PowerPoint</Application>
  <PresentationFormat>On-screen Show (4:3)</PresentationFormat>
  <Paragraphs>41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18</vt:i4>
      </vt:variant>
    </vt:vector>
  </HeadingPairs>
  <TitlesOfParts>
    <vt:vector size="36" baseType="lpstr">
      <vt:lpstr>Arial</vt:lpstr>
      <vt:lpstr>Calibri Light</vt:lpstr>
      <vt:lpstr>Tahoma</vt:lpstr>
      <vt:lpstr>B Titr )</vt:lpstr>
      <vt:lpstr>B Yagut</vt:lpstr>
      <vt:lpstr>KFGQPC Uthman Taha Naskh</vt:lpstr>
      <vt:lpstr>B Nazanin</vt:lpstr>
      <vt:lpstr>Calibri</vt:lpstr>
      <vt:lpstr>Wingdings</vt:lpstr>
      <vt:lpstr>B Titr</vt:lpstr>
      <vt:lpstr>Adobe Arabic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درس زندگی</vt:lpstr>
      <vt:lpstr>PowerPoint Presentation</vt:lpstr>
      <vt:lpstr>دسته‌بندی مردم از دید امیرالمؤمنین علیه‌ السلام </vt:lpstr>
      <vt:lpstr>دسته‌بندی مردم از دید امیرالمؤمنین علیه‌ السلام </vt:lpstr>
      <vt:lpstr>دسته‌بندی مردم از دید امام صادق علیه‌ السلام </vt:lpstr>
      <vt:lpstr>درس زندگی</vt:lpstr>
      <vt:lpstr>PowerPoint Presentation</vt:lpstr>
      <vt:lpstr>درس زندگی</vt:lpstr>
      <vt:lpstr>PowerPoint Presentation</vt:lpstr>
      <vt:lpstr>تمرین: بخش‌های مختلف این داستان را با مطالب خوانده شده تطبیق دهید:</vt:lpstr>
      <vt:lpstr>تمرین: بخش‌های مختلف این داستان را با مطالب خوانده شده تطبیق دهید:</vt:lpstr>
      <vt:lpstr>تمرین: بخش‌های مختلف این داستان را با مطالب خوانده شده تطبیق دهید:</vt:lpstr>
      <vt:lpstr>تمرین: بخش‌های مختلف این داستان را با مطالب خوانده شده تطبیق دهید:</vt:lpstr>
      <vt:lpstr>تمرین: بخش‌های مختلف این داستان را با مطالب خوانده شده تطبیق دهید: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2017-09-27T06:00:09Z</dcterms:modified>
</cp:coreProperties>
</file>