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sldIdLst>
    <p:sldId id="309" r:id="rId3"/>
    <p:sldId id="310" r:id="rId4"/>
    <p:sldId id="311" r:id="rId5"/>
    <p:sldId id="308" r:id="rId6"/>
    <p:sldId id="287" r:id="rId7"/>
    <p:sldId id="281" r:id="rId8"/>
    <p:sldId id="291" r:id="rId9"/>
    <p:sldId id="282" r:id="rId10"/>
    <p:sldId id="302" r:id="rId11"/>
    <p:sldId id="283" r:id="rId12"/>
    <p:sldId id="304" r:id="rId13"/>
    <p:sldId id="299" r:id="rId14"/>
    <p:sldId id="276" r:id="rId15"/>
    <p:sldId id="288" r:id="rId16"/>
    <p:sldId id="257" r:id="rId17"/>
    <p:sldId id="306" r:id="rId18"/>
    <p:sldId id="293" r:id="rId19"/>
    <p:sldId id="285" r:id="rId20"/>
    <p:sldId id="274" r:id="rId21"/>
    <p:sldId id="261" r:id="rId22"/>
    <p:sldId id="279" r:id="rId23"/>
    <p:sldId id="290" r:id="rId24"/>
    <p:sldId id="294" r:id="rId25"/>
    <p:sldId id="280" r:id="rId26"/>
    <p:sldId id="295" r:id="rId27"/>
    <p:sldId id="296" r:id="rId28"/>
    <p:sldId id="297" r:id="rId29"/>
    <p:sldId id="298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000000"/>
    <a:srgbClr val="FFFF99"/>
    <a:srgbClr val="66FF33"/>
    <a:srgbClr val="00FFFF"/>
    <a:srgbClr val="FF3399"/>
    <a:srgbClr val="FF0066"/>
    <a:srgbClr val="66CCFF"/>
    <a:srgbClr val="FFFFCC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7797" autoAdjust="0"/>
  </p:normalViewPr>
  <p:slideViewPr>
    <p:cSldViewPr>
      <p:cViewPr varScale="1">
        <p:scale>
          <a:sx n="86" d="100"/>
          <a:sy n="86" d="100"/>
        </p:scale>
        <p:origin x="128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C15AAA-999B-4C75-B585-A85959B2416C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0744C26D-BEDC-456F-A127-41D6439B1E05}">
      <dgm:prSet phldrT="[Text]" custT="1"/>
      <dgm:spPr>
        <a:solidFill>
          <a:schemeClr val="bg1"/>
        </a:solidFill>
        <a:ln w="76200">
          <a:solidFill>
            <a:srgbClr val="00B050"/>
          </a:solidFill>
        </a:ln>
      </dgm:spPr>
      <dgm:t>
        <a:bodyPr/>
        <a:lstStyle/>
        <a:p>
          <a:pPr rtl="1"/>
          <a:r>
            <a:rPr lang="fa-IR" sz="4000" b="1" dirty="0" smtClean="0">
              <a:ln/>
              <a:solidFill>
                <a:srgbClr val="0070C0"/>
              </a:solidFill>
              <a:cs typeface="B Karim" pitchFamily="2" charset="-78"/>
            </a:rPr>
            <a:t>مومن با دینامیت هم </a:t>
          </a:r>
          <a:r>
            <a:rPr lang="fa-IR" sz="4000" b="1" dirty="0" smtClean="0">
              <a:ln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Karim" pitchFamily="2" charset="-78"/>
            </a:rPr>
            <a:t>منفجر</a:t>
          </a:r>
          <a:r>
            <a:rPr lang="fa-IR" sz="4000" b="1" dirty="0" smtClean="0">
              <a:ln/>
              <a:solidFill>
                <a:schemeClr val="tx1"/>
              </a:solidFill>
              <a:cs typeface="B Karim" pitchFamily="2" charset="-78"/>
            </a:rPr>
            <a:t> </a:t>
          </a:r>
          <a:r>
            <a:rPr lang="fa-IR" sz="4000" b="1" dirty="0" smtClean="0">
              <a:ln/>
              <a:solidFill>
                <a:srgbClr val="0070C0"/>
              </a:solidFill>
              <a:cs typeface="B Karim" pitchFamily="2" charset="-78"/>
            </a:rPr>
            <a:t>نمی‌شود. </a:t>
          </a:r>
          <a:endParaRPr lang="en-US" sz="5400" dirty="0">
            <a:solidFill>
              <a:srgbClr val="0070C0"/>
            </a:solidFill>
          </a:endParaRPr>
        </a:p>
      </dgm:t>
    </dgm:pt>
    <dgm:pt modelId="{E7E84724-B7A4-4542-8061-7FB5C5A26055}" type="parTrans" cxnId="{E2EF0A3C-CDE5-4838-879F-99A912C80742}">
      <dgm:prSet/>
      <dgm:spPr/>
      <dgm:t>
        <a:bodyPr/>
        <a:lstStyle/>
        <a:p>
          <a:endParaRPr lang="en-US"/>
        </a:p>
      </dgm:t>
    </dgm:pt>
    <dgm:pt modelId="{B2FDA595-9F65-4CA6-85D5-AF4A002756D5}" type="sibTrans" cxnId="{E2EF0A3C-CDE5-4838-879F-99A912C80742}">
      <dgm:prSet/>
      <dgm:spPr/>
      <dgm:t>
        <a:bodyPr/>
        <a:lstStyle/>
        <a:p>
          <a:endParaRPr lang="en-US"/>
        </a:p>
      </dgm:t>
    </dgm:pt>
    <dgm:pt modelId="{75F5A38A-6E45-4677-B94A-22CD7A1CD012}" type="pres">
      <dgm:prSet presAssocID="{97C15AAA-999B-4C75-B585-A85959B2416C}" presName="linearFlow" presStyleCnt="0">
        <dgm:presLayoutVars>
          <dgm:dir val="rev"/>
          <dgm:resizeHandles val="exact"/>
        </dgm:presLayoutVars>
      </dgm:prSet>
      <dgm:spPr/>
    </dgm:pt>
    <dgm:pt modelId="{029119E8-6DBA-4D6C-B111-A6AD6E7FBE79}" type="pres">
      <dgm:prSet presAssocID="{0744C26D-BEDC-456F-A127-41D6439B1E05}" presName="composite" presStyleCnt="0"/>
      <dgm:spPr/>
    </dgm:pt>
    <dgm:pt modelId="{A2F55ED3-9739-47E5-8E74-36AECAC75B8B}" type="pres">
      <dgm:prSet presAssocID="{0744C26D-BEDC-456F-A127-41D6439B1E05}" presName="imgShp" presStyleLbl="fgImgPlace1" presStyleIdx="0" presStyleCnt="1" custAng="1800000" custScaleX="77363" custScaleY="75913" custLinFactNeighborX="21370" custLinFactNeighborY="-1830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0066"/>
        </a:solidFill>
        <a:ln w="76200">
          <a:solidFill>
            <a:srgbClr val="66FF33"/>
          </a:solidFill>
        </a:ln>
        <a:effectLst>
          <a:reflection blurRad="6350" stA="50000" endA="300" endPos="55500" dist="50800" dir="5400000" sy="-100000" algn="bl" rotWithShape="0"/>
        </a:effectLst>
      </dgm:spPr>
    </dgm:pt>
    <dgm:pt modelId="{75B66A63-D050-49B4-A696-C035C2795826}" type="pres">
      <dgm:prSet presAssocID="{0744C26D-BEDC-456F-A127-41D6439B1E05}" presName="txShp" presStyleLbl="node1" presStyleIdx="0" presStyleCnt="1" custScaleX="150376" custLinFactNeighborX="-49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5939C1D-C623-4774-8E8E-A65CBB7E74E9}" type="presOf" srcId="{97C15AAA-999B-4C75-B585-A85959B2416C}" destId="{75F5A38A-6E45-4677-B94A-22CD7A1CD012}" srcOrd="0" destOrd="0" presId="urn:microsoft.com/office/officeart/2005/8/layout/vList3#1"/>
    <dgm:cxn modelId="{6DC28C44-FC10-4BE7-AE63-2649DBD43C36}" type="presOf" srcId="{0744C26D-BEDC-456F-A127-41D6439B1E05}" destId="{75B66A63-D050-49B4-A696-C035C2795826}" srcOrd="0" destOrd="0" presId="urn:microsoft.com/office/officeart/2005/8/layout/vList3#1"/>
    <dgm:cxn modelId="{E2EF0A3C-CDE5-4838-879F-99A912C80742}" srcId="{97C15AAA-999B-4C75-B585-A85959B2416C}" destId="{0744C26D-BEDC-456F-A127-41D6439B1E05}" srcOrd="0" destOrd="0" parTransId="{E7E84724-B7A4-4542-8061-7FB5C5A26055}" sibTransId="{B2FDA595-9F65-4CA6-85D5-AF4A002756D5}"/>
    <dgm:cxn modelId="{CC9D4562-156A-40E1-8099-3CA23BAD3931}" type="presParOf" srcId="{75F5A38A-6E45-4677-B94A-22CD7A1CD012}" destId="{029119E8-6DBA-4D6C-B111-A6AD6E7FBE79}" srcOrd="0" destOrd="0" presId="urn:microsoft.com/office/officeart/2005/8/layout/vList3#1"/>
    <dgm:cxn modelId="{F9A5BE81-1B8E-4A59-A5C9-961181BD682B}" type="presParOf" srcId="{029119E8-6DBA-4D6C-B111-A6AD6E7FBE79}" destId="{A2F55ED3-9739-47E5-8E74-36AECAC75B8B}" srcOrd="0" destOrd="0" presId="urn:microsoft.com/office/officeart/2005/8/layout/vList3#1"/>
    <dgm:cxn modelId="{1AA03B42-314D-4F61-86CA-322540B2E61C}" type="presParOf" srcId="{029119E8-6DBA-4D6C-B111-A6AD6E7FBE79}" destId="{75B66A63-D050-49B4-A696-C035C2795826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C15AAA-999B-4C75-B585-A85959B2416C}" type="doc">
      <dgm:prSet loTypeId="urn:microsoft.com/office/officeart/2005/8/layout/vList3#2" loCatId="list" qsTypeId="urn:microsoft.com/office/officeart/2005/8/quickstyle/simple1" qsCatId="simple" csTypeId="urn:microsoft.com/office/officeart/2005/8/colors/accent1_2" csCatId="accent1" phldr="1"/>
      <dgm:spPr/>
    </dgm:pt>
    <dgm:pt modelId="{0744C26D-BEDC-456F-A127-41D6439B1E05}">
      <dgm:prSet phldrT="[Text]"/>
      <dgm:spPr>
        <a:solidFill>
          <a:schemeClr val="bg1"/>
        </a:solidFill>
        <a:ln w="76200">
          <a:solidFill>
            <a:srgbClr val="00B050"/>
          </a:solidFill>
        </a:ln>
      </dgm:spPr>
      <dgm:t>
        <a:bodyPr/>
        <a:lstStyle/>
        <a:p>
          <a:endParaRPr lang="en-US" dirty="0">
            <a:solidFill>
              <a:schemeClr val="tx1"/>
            </a:solidFill>
          </a:endParaRPr>
        </a:p>
      </dgm:t>
    </dgm:pt>
    <dgm:pt modelId="{E7E84724-B7A4-4542-8061-7FB5C5A26055}" type="parTrans" cxnId="{E2EF0A3C-CDE5-4838-879F-99A912C80742}">
      <dgm:prSet/>
      <dgm:spPr/>
      <dgm:t>
        <a:bodyPr/>
        <a:lstStyle/>
        <a:p>
          <a:endParaRPr lang="en-US"/>
        </a:p>
      </dgm:t>
    </dgm:pt>
    <dgm:pt modelId="{B2FDA595-9F65-4CA6-85D5-AF4A002756D5}" type="sibTrans" cxnId="{E2EF0A3C-CDE5-4838-879F-99A912C80742}">
      <dgm:prSet/>
      <dgm:spPr/>
      <dgm:t>
        <a:bodyPr/>
        <a:lstStyle/>
        <a:p>
          <a:endParaRPr lang="en-US"/>
        </a:p>
      </dgm:t>
    </dgm:pt>
    <dgm:pt modelId="{75F5A38A-6E45-4677-B94A-22CD7A1CD012}" type="pres">
      <dgm:prSet presAssocID="{97C15AAA-999B-4C75-B585-A85959B2416C}" presName="linearFlow" presStyleCnt="0">
        <dgm:presLayoutVars>
          <dgm:dir val="rev"/>
          <dgm:resizeHandles val="exact"/>
        </dgm:presLayoutVars>
      </dgm:prSet>
      <dgm:spPr/>
    </dgm:pt>
    <dgm:pt modelId="{029119E8-6DBA-4D6C-B111-A6AD6E7FBE79}" type="pres">
      <dgm:prSet presAssocID="{0744C26D-BEDC-456F-A127-41D6439B1E05}" presName="composite" presStyleCnt="0"/>
      <dgm:spPr/>
    </dgm:pt>
    <dgm:pt modelId="{A2F55ED3-9739-47E5-8E74-36AECAC75B8B}" type="pres">
      <dgm:prSet presAssocID="{0744C26D-BEDC-456F-A127-41D6439B1E05}" presName="imgShp" presStyleLbl="fgImgPlace1" presStyleIdx="0" presStyleCnt="1" custAng="1800000" custScaleX="77363" custScaleY="75913" custLinFactNeighborX="21370" custLinFactNeighborY="-1830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0066"/>
        </a:solidFill>
        <a:ln w="76200">
          <a:solidFill>
            <a:srgbClr val="66FF33"/>
          </a:solidFill>
        </a:ln>
        <a:effectLst>
          <a:reflection blurRad="6350" stA="50000" endA="300" endPos="55500" dist="50800" dir="5400000" sy="-100000" algn="bl" rotWithShape="0"/>
        </a:effectLst>
      </dgm:spPr>
    </dgm:pt>
    <dgm:pt modelId="{75B66A63-D050-49B4-A696-C035C2795826}" type="pres">
      <dgm:prSet presAssocID="{0744C26D-BEDC-456F-A127-41D6439B1E05}" presName="txShp" presStyleLbl="node1" presStyleIdx="0" presStyleCnt="1" custScaleX="150376" custLinFactNeighborX="-49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4F62FEA-94A0-4D2B-9505-18DB0F9BCF8A}" type="presOf" srcId="{0744C26D-BEDC-456F-A127-41D6439B1E05}" destId="{75B66A63-D050-49B4-A696-C035C2795826}" srcOrd="0" destOrd="0" presId="urn:microsoft.com/office/officeart/2005/8/layout/vList3#2"/>
    <dgm:cxn modelId="{0DC0F8E9-0A5A-4C88-B897-62CF1028AB4D}" type="presOf" srcId="{97C15AAA-999B-4C75-B585-A85959B2416C}" destId="{75F5A38A-6E45-4677-B94A-22CD7A1CD012}" srcOrd="0" destOrd="0" presId="urn:microsoft.com/office/officeart/2005/8/layout/vList3#2"/>
    <dgm:cxn modelId="{E2EF0A3C-CDE5-4838-879F-99A912C80742}" srcId="{97C15AAA-999B-4C75-B585-A85959B2416C}" destId="{0744C26D-BEDC-456F-A127-41D6439B1E05}" srcOrd="0" destOrd="0" parTransId="{E7E84724-B7A4-4542-8061-7FB5C5A26055}" sibTransId="{B2FDA595-9F65-4CA6-85D5-AF4A002756D5}"/>
    <dgm:cxn modelId="{4A6DC96B-5035-456B-A039-FD61AB4C7333}" type="presParOf" srcId="{75F5A38A-6E45-4677-B94A-22CD7A1CD012}" destId="{029119E8-6DBA-4D6C-B111-A6AD6E7FBE79}" srcOrd="0" destOrd="0" presId="urn:microsoft.com/office/officeart/2005/8/layout/vList3#2"/>
    <dgm:cxn modelId="{89B3921B-653C-4E89-AD8A-5FDFD0D18026}" type="presParOf" srcId="{029119E8-6DBA-4D6C-B111-A6AD6E7FBE79}" destId="{A2F55ED3-9739-47E5-8E74-36AECAC75B8B}" srcOrd="0" destOrd="0" presId="urn:microsoft.com/office/officeart/2005/8/layout/vList3#2"/>
    <dgm:cxn modelId="{9BBF0C02-A6FC-4326-8578-B90B4BC4CBC5}" type="presParOf" srcId="{029119E8-6DBA-4D6C-B111-A6AD6E7FBE79}" destId="{75B66A63-D050-49B4-A696-C035C2795826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7C15AAA-999B-4C75-B585-A85959B2416C}" type="doc">
      <dgm:prSet loTypeId="urn:microsoft.com/office/officeart/2005/8/layout/vList3#3" loCatId="list" qsTypeId="urn:microsoft.com/office/officeart/2005/8/quickstyle/simple1" qsCatId="simple" csTypeId="urn:microsoft.com/office/officeart/2005/8/colors/accent1_2" csCatId="accent1" phldr="1"/>
      <dgm:spPr/>
    </dgm:pt>
    <dgm:pt modelId="{0744C26D-BEDC-456F-A127-41D6439B1E05}">
      <dgm:prSet phldrT="[Text]"/>
      <dgm:spPr>
        <a:solidFill>
          <a:schemeClr val="bg1"/>
        </a:solidFill>
        <a:ln w="76200">
          <a:solidFill>
            <a:srgbClr val="00B050"/>
          </a:solidFill>
        </a:ln>
      </dgm:spPr>
      <dgm:t>
        <a:bodyPr/>
        <a:lstStyle/>
        <a:p>
          <a:endParaRPr lang="en-US" dirty="0">
            <a:solidFill>
              <a:schemeClr val="tx1"/>
            </a:solidFill>
          </a:endParaRPr>
        </a:p>
      </dgm:t>
    </dgm:pt>
    <dgm:pt modelId="{E7E84724-B7A4-4542-8061-7FB5C5A26055}" type="parTrans" cxnId="{E2EF0A3C-CDE5-4838-879F-99A912C80742}">
      <dgm:prSet/>
      <dgm:spPr/>
      <dgm:t>
        <a:bodyPr/>
        <a:lstStyle/>
        <a:p>
          <a:endParaRPr lang="en-US"/>
        </a:p>
      </dgm:t>
    </dgm:pt>
    <dgm:pt modelId="{B2FDA595-9F65-4CA6-85D5-AF4A002756D5}" type="sibTrans" cxnId="{E2EF0A3C-CDE5-4838-879F-99A912C80742}">
      <dgm:prSet/>
      <dgm:spPr/>
      <dgm:t>
        <a:bodyPr/>
        <a:lstStyle/>
        <a:p>
          <a:endParaRPr lang="en-US"/>
        </a:p>
      </dgm:t>
    </dgm:pt>
    <dgm:pt modelId="{75F5A38A-6E45-4677-B94A-22CD7A1CD012}" type="pres">
      <dgm:prSet presAssocID="{97C15AAA-999B-4C75-B585-A85959B2416C}" presName="linearFlow" presStyleCnt="0">
        <dgm:presLayoutVars>
          <dgm:dir val="rev"/>
          <dgm:resizeHandles val="exact"/>
        </dgm:presLayoutVars>
      </dgm:prSet>
      <dgm:spPr/>
    </dgm:pt>
    <dgm:pt modelId="{029119E8-6DBA-4D6C-B111-A6AD6E7FBE79}" type="pres">
      <dgm:prSet presAssocID="{0744C26D-BEDC-456F-A127-41D6439B1E05}" presName="composite" presStyleCnt="0"/>
      <dgm:spPr/>
    </dgm:pt>
    <dgm:pt modelId="{A2F55ED3-9739-47E5-8E74-36AECAC75B8B}" type="pres">
      <dgm:prSet presAssocID="{0744C26D-BEDC-456F-A127-41D6439B1E05}" presName="imgShp" presStyleLbl="fgImgPlace1" presStyleIdx="0" presStyleCnt="1" custAng="1800000" custScaleX="77363" custScaleY="75913" custLinFactNeighborX="21370" custLinFactNeighborY="-1830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0066"/>
        </a:solidFill>
        <a:ln w="76200">
          <a:solidFill>
            <a:srgbClr val="66FF33"/>
          </a:solidFill>
        </a:ln>
        <a:effectLst>
          <a:reflection blurRad="6350" stA="50000" endA="300" endPos="55500" dist="50800" dir="5400000" sy="-100000" algn="bl" rotWithShape="0"/>
        </a:effectLst>
      </dgm:spPr>
    </dgm:pt>
    <dgm:pt modelId="{75B66A63-D050-49B4-A696-C035C2795826}" type="pres">
      <dgm:prSet presAssocID="{0744C26D-BEDC-456F-A127-41D6439B1E05}" presName="txShp" presStyleLbl="node1" presStyleIdx="0" presStyleCnt="1" custScaleX="150376" custLinFactNeighborX="-49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86626B-A05E-4CA9-816C-50A603363312}" type="presOf" srcId="{0744C26D-BEDC-456F-A127-41D6439B1E05}" destId="{75B66A63-D050-49B4-A696-C035C2795826}" srcOrd="0" destOrd="0" presId="urn:microsoft.com/office/officeart/2005/8/layout/vList3#3"/>
    <dgm:cxn modelId="{ABB1F100-A923-45EB-A7B8-40EE5633608D}" type="presOf" srcId="{97C15AAA-999B-4C75-B585-A85959B2416C}" destId="{75F5A38A-6E45-4677-B94A-22CD7A1CD012}" srcOrd="0" destOrd="0" presId="urn:microsoft.com/office/officeart/2005/8/layout/vList3#3"/>
    <dgm:cxn modelId="{E2EF0A3C-CDE5-4838-879F-99A912C80742}" srcId="{97C15AAA-999B-4C75-B585-A85959B2416C}" destId="{0744C26D-BEDC-456F-A127-41D6439B1E05}" srcOrd="0" destOrd="0" parTransId="{E7E84724-B7A4-4542-8061-7FB5C5A26055}" sibTransId="{B2FDA595-9F65-4CA6-85D5-AF4A002756D5}"/>
    <dgm:cxn modelId="{F5FA7EC8-9C06-4799-BC73-C499C5953BCB}" type="presParOf" srcId="{75F5A38A-6E45-4677-B94A-22CD7A1CD012}" destId="{029119E8-6DBA-4D6C-B111-A6AD6E7FBE79}" srcOrd="0" destOrd="0" presId="urn:microsoft.com/office/officeart/2005/8/layout/vList3#3"/>
    <dgm:cxn modelId="{8DDBD0B2-EA4B-49DA-BFF9-8F56E6F5B3DF}" type="presParOf" srcId="{029119E8-6DBA-4D6C-B111-A6AD6E7FBE79}" destId="{A2F55ED3-9739-47E5-8E74-36AECAC75B8B}" srcOrd="0" destOrd="0" presId="urn:microsoft.com/office/officeart/2005/8/layout/vList3#3"/>
    <dgm:cxn modelId="{015C272F-0F50-43A9-8758-E238038886BF}" type="presParOf" srcId="{029119E8-6DBA-4D6C-B111-A6AD6E7FBE79}" destId="{75B66A63-D050-49B4-A696-C035C2795826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7C15AAA-999B-4C75-B585-A85959B2416C}" type="doc">
      <dgm:prSet loTypeId="urn:microsoft.com/office/officeart/2005/8/layout/vList3#4" loCatId="list" qsTypeId="urn:microsoft.com/office/officeart/2005/8/quickstyle/simple1" qsCatId="simple" csTypeId="urn:microsoft.com/office/officeart/2005/8/colors/accent1_2" csCatId="accent1" phldr="1"/>
      <dgm:spPr/>
    </dgm:pt>
    <dgm:pt modelId="{0744C26D-BEDC-456F-A127-41D6439B1E05}">
      <dgm:prSet phldrT="[Text]"/>
      <dgm:spPr>
        <a:solidFill>
          <a:schemeClr val="bg1"/>
        </a:solidFill>
        <a:ln w="76200">
          <a:solidFill>
            <a:srgbClr val="00B050"/>
          </a:solidFill>
        </a:ln>
      </dgm:spPr>
      <dgm:t>
        <a:bodyPr/>
        <a:lstStyle/>
        <a:p>
          <a:endParaRPr lang="en-US" dirty="0">
            <a:solidFill>
              <a:schemeClr val="tx1"/>
            </a:solidFill>
          </a:endParaRPr>
        </a:p>
      </dgm:t>
    </dgm:pt>
    <dgm:pt modelId="{E7E84724-B7A4-4542-8061-7FB5C5A26055}" type="parTrans" cxnId="{E2EF0A3C-CDE5-4838-879F-99A912C80742}">
      <dgm:prSet/>
      <dgm:spPr/>
      <dgm:t>
        <a:bodyPr/>
        <a:lstStyle/>
        <a:p>
          <a:endParaRPr lang="en-US"/>
        </a:p>
      </dgm:t>
    </dgm:pt>
    <dgm:pt modelId="{B2FDA595-9F65-4CA6-85D5-AF4A002756D5}" type="sibTrans" cxnId="{E2EF0A3C-CDE5-4838-879F-99A912C80742}">
      <dgm:prSet/>
      <dgm:spPr/>
      <dgm:t>
        <a:bodyPr/>
        <a:lstStyle/>
        <a:p>
          <a:endParaRPr lang="en-US"/>
        </a:p>
      </dgm:t>
    </dgm:pt>
    <dgm:pt modelId="{75F5A38A-6E45-4677-B94A-22CD7A1CD012}" type="pres">
      <dgm:prSet presAssocID="{97C15AAA-999B-4C75-B585-A85959B2416C}" presName="linearFlow" presStyleCnt="0">
        <dgm:presLayoutVars>
          <dgm:dir val="rev"/>
          <dgm:resizeHandles val="exact"/>
        </dgm:presLayoutVars>
      </dgm:prSet>
      <dgm:spPr/>
    </dgm:pt>
    <dgm:pt modelId="{029119E8-6DBA-4D6C-B111-A6AD6E7FBE79}" type="pres">
      <dgm:prSet presAssocID="{0744C26D-BEDC-456F-A127-41D6439B1E05}" presName="composite" presStyleCnt="0"/>
      <dgm:spPr/>
    </dgm:pt>
    <dgm:pt modelId="{A2F55ED3-9739-47E5-8E74-36AECAC75B8B}" type="pres">
      <dgm:prSet presAssocID="{0744C26D-BEDC-456F-A127-41D6439B1E05}" presName="imgShp" presStyleLbl="fgImgPlace1" presStyleIdx="0" presStyleCnt="1" custAng="1800000" custScaleX="77363" custScaleY="75913" custLinFactNeighborX="21370" custLinFactNeighborY="-1830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0066"/>
        </a:solidFill>
        <a:ln w="76200">
          <a:solidFill>
            <a:srgbClr val="66FF33"/>
          </a:solidFill>
        </a:ln>
        <a:effectLst>
          <a:reflection blurRad="6350" stA="50000" endA="300" endPos="55500" dist="50800" dir="5400000" sy="-100000" algn="bl" rotWithShape="0"/>
        </a:effectLst>
      </dgm:spPr>
    </dgm:pt>
    <dgm:pt modelId="{75B66A63-D050-49B4-A696-C035C2795826}" type="pres">
      <dgm:prSet presAssocID="{0744C26D-BEDC-456F-A127-41D6439B1E05}" presName="txShp" presStyleLbl="node1" presStyleIdx="0" presStyleCnt="1" custScaleX="150376" custLinFactNeighborX="-49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BC96BC-39A6-4C7E-BA0D-75F717222B7C}" type="presOf" srcId="{97C15AAA-999B-4C75-B585-A85959B2416C}" destId="{75F5A38A-6E45-4677-B94A-22CD7A1CD012}" srcOrd="0" destOrd="0" presId="urn:microsoft.com/office/officeart/2005/8/layout/vList3#4"/>
    <dgm:cxn modelId="{E2EF0A3C-CDE5-4838-879F-99A912C80742}" srcId="{97C15AAA-999B-4C75-B585-A85959B2416C}" destId="{0744C26D-BEDC-456F-A127-41D6439B1E05}" srcOrd="0" destOrd="0" parTransId="{E7E84724-B7A4-4542-8061-7FB5C5A26055}" sibTransId="{B2FDA595-9F65-4CA6-85D5-AF4A002756D5}"/>
    <dgm:cxn modelId="{A16EDA29-AC4B-41E6-977C-523484AB5006}" type="presOf" srcId="{0744C26D-BEDC-456F-A127-41D6439B1E05}" destId="{75B66A63-D050-49B4-A696-C035C2795826}" srcOrd="0" destOrd="0" presId="urn:microsoft.com/office/officeart/2005/8/layout/vList3#4"/>
    <dgm:cxn modelId="{A760BBC3-8CB1-4ACD-80BB-CDE28DAA2B6F}" type="presParOf" srcId="{75F5A38A-6E45-4677-B94A-22CD7A1CD012}" destId="{029119E8-6DBA-4D6C-B111-A6AD6E7FBE79}" srcOrd="0" destOrd="0" presId="urn:microsoft.com/office/officeart/2005/8/layout/vList3#4"/>
    <dgm:cxn modelId="{3D81FEF7-B198-4FAC-8109-F472E88A4280}" type="presParOf" srcId="{029119E8-6DBA-4D6C-B111-A6AD6E7FBE79}" destId="{A2F55ED3-9739-47E5-8E74-36AECAC75B8B}" srcOrd="0" destOrd="0" presId="urn:microsoft.com/office/officeart/2005/8/layout/vList3#4"/>
    <dgm:cxn modelId="{816688F4-BB3C-44C3-99B2-D5C035347291}" type="presParOf" srcId="{029119E8-6DBA-4D6C-B111-A6AD6E7FBE79}" destId="{75B66A63-D050-49B4-A696-C035C2795826}" srcOrd="1" destOrd="0" presId="urn:microsoft.com/office/officeart/2005/8/layout/vList3#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7C15AAA-999B-4C75-B585-A85959B2416C}" type="doc">
      <dgm:prSet loTypeId="urn:microsoft.com/office/officeart/2005/8/layout/vList3#4" loCatId="list" qsTypeId="urn:microsoft.com/office/officeart/2005/8/quickstyle/simple1" qsCatId="simple" csTypeId="urn:microsoft.com/office/officeart/2005/8/colors/accent1_2" csCatId="accent1" phldr="1"/>
      <dgm:spPr/>
    </dgm:pt>
    <dgm:pt modelId="{0744C26D-BEDC-456F-A127-41D6439B1E05}">
      <dgm:prSet phldrT="[Text]"/>
      <dgm:spPr>
        <a:solidFill>
          <a:schemeClr val="bg1"/>
        </a:solidFill>
        <a:ln w="76200">
          <a:solidFill>
            <a:srgbClr val="00B050"/>
          </a:solidFill>
        </a:ln>
      </dgm:spPr>
      <dgm:t>
        <a:bodyPr/>
        <a:lstStyle/>
        <a:p>
          <a:endParaRPr lang="en-US" dirty="0">
            <a:solidFill>
              <a:schemeClr val="tx1"/>
            </a:solidFill>
          </a:endParaRPr>
        </a:p>
      </dgm:t>
    </dgm:pt>
    <dgm:pt modelId="{E7E84724-B7A4-4542-8061-7FB5C5A26055}" type="parTrans" cxnId="{E2EF0A3C-CDE5-4838-879F-99A912C80742}">
      <dgm:prSet/>
      <dgm:spPr/>
      <dgm:t>
        <a:bodyPr/>
        <a:lstStyle/>
        <a:p>
          <a:endParaRPr lang="en-US"/>
        </a:p>
      </dgm:t>
    </dgm:pt>
    <dgm:pt modelId="{B2FDA595-9F65-4CA6-85D5-AF4A002756D5}" type="sibTrans" cxnId="{E2EF0A3C-CDE5-4838-879F-99A912C80742}">
      <dgm:prSet/>
      <dgm:spPr/>
      <dgm:t>
        <a:bodyPr/>
        <a:lstStyle/>
        <a:p>
          <a:endParaRPr lang="en-US"/>
        </a:p>
      </dgm:t>
    </dgm:pt>
    <dgm:pt modelId="{75F5A38A-6E45-4677-B94A-22CD7A1CD012}" type="pres">
      <dgm:prSet presAssocID="{97C15AAA-999B-4C75-B585-A85959B2416C}" presName="linearFlow" presStyleCnt="0">
        <dgm:presLayoutVars>
          <dgm:dir val="rev"/>
          <dgm:resizeHandles val="exact"/>
        </dgm:presLayoutVars>
      </dgm:prSet>
      <dgm:spPr/>
    </dgm:pt>
    <dgm:pt modelId="{029119E8-6DBA-4D6C-B111-A6AD6E7FBE79}" type="pres">
      <dgm:prSet presAssocID="{0744C26D-BEDC-456F-A127-41D6439B1E05}" presName="composite" presStyleCnt="0"/>
      <dgm:spPr/>
    </dgm:pt>
    <dgm:pt modelId="{A2F55ED3-9739-47E5-8E74-36AECAC75B8B}" type="pres">
      <dgm:prSet presAssocID="{0744C26D-BEDC-456F-A127-41D6439B1E05}" presName="imgShp" presStyleLbl="fgImgPlace1" presStyleIdx="0" presStyleCnt="1" custAng="1800000" custScaleX="77363" custScaleY="75913" custLinFactNeighborX="21370" custLinFactNeighborY="-1830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0066"/>
        </a:solidFill>
        <a:ln w="76200">
          <a:solidFill>
            <a:srgbClr val="66FF33"/>
          </a:solidFill>
        </a:ln>
        <a:effectLst>
          <a:reflection blurRad="6350" stA="50000" endA="300" endPos="55500" dist="50800" dir="5400000" sy="-100000" algn="bl" rotWithShape="0"/>
        </a:effectLst>
      </dgm:spPr>
    </dgm:pt>
    <dgm:pt modelId="{75B66A63-D050-49B4-A696-C035C2795826}" type="pres">
      <dgm:prSet presAssocID="{0744C26D-BEDC-456F-A127-41D6439B1E05}" presName="txShp" presStyleLbl="node1" presStyleIdx="0" presStyleCnt="1" custScaleX="150376" custLinFactNeighborX="-49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FA8024C-41F8-485A-8D2A-9190D00B4FD4}" type="presOf" srcId="{97C15AAA-999B-4C75-B585-A85959B2416C}" destId="{75F5A38A-6E45-4677-B94A-22CD7A1CD012}" srcOrd="0" destOrd="0" presId="urn:microsoft.com/office/officeart/2005/8/layout/vList3#4"/>
    <dgm:cxn modelId="{0111B4C9-249C-4E9E-A965-A1EA55367BAC}" type="presOf" srcId="{0744C26D-BEDC-456F-A127-41D6439B1E05}" destId="{75B66A63-D050-49B4-A696-C035C2795826}" srcOrd="0" destOrd="0" presId="urn:microsoft.com/office/officeart/2005/8/layout/vList3#4"/>
    <dgm:cxn modelId="{E2EF0A3C-CDE5-4838-879F-99A912C80742}" srcId="{97C15AAA-999B-4C75-B585-A85959B2416C}" destId="{0744C26D-BEDC-456F-A127-41D6439B1E05}" srcOrd="0" destOrd="0" parTransId="{E7E84724-B7A4-4542-8061-7FB5C5A26055}" sibTransId="{B2FDA595-9F65-4CA6-85D5-AF4A002756D5}"/>
    <dgm:cxn modelId="{6DDD7E93-8FD1-4581-A9F6-7A8D1D80CD76}" type="presParOf" srcId="{75F5A38A-6E45-4677-B94A-22CD7A1CD012}" destId="{029119E8-6DBA-4D6C-B111-A6AD6E7FBE79}" srcOrd="0" destOrd="0" presId="urn:microsoft.com/office/officeart/2005/8/layout/vList3#4"/>
    <dgm:cxn modelId="{74F89D84-2EF9-401D-A952-B9EC0FAF3241}" type="presParOf" srcId="{029119E8-6DBA-4D6C-B111-A6AD6E7FBE79}" destId="{A2F55ED3-9739-47E5-8E74-36AECAC75B8B}" srcOrd="0" destOrd="0" presId="urn:microsoft.com/office/officeart/2005/8/layout/vList3#4"/>
    <dgm:cxn modelId="{0C2E6C82-902E-4FA0-89A0-2F9DA344120F}" type="presParOf" srcId="{029119E8-6DBA-4D6C-B111-A6AD6E7FBE79}" destId="{75B66A63-D050-49B4-A696-C035C2795826}" srcOrd="1" destOrd="0" presId="urn:microsoft.com/office/officeart/2005/8/layout/vList3#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7C15AAA-999B-4C75-B585-A85959B2416C}" type="doc">
      <dgm:prSet loTypeId="urn:microsoft.com/office/officeart/2005/8/layout/vList3#3" loCatId="list" qsTypeId="urn:microsoft.com/office/officeart/2005/8/quickstyle/simple1" qsCatId="simple" csTypeId="urn:microsoft.com/office/officeart/2005/8/colors/accent1_2" csCatId="accent1" phldr="1"/>
      <dgm:spPr/>
    </dgm:pt>
    <dgm:pt modelId="{0744C26D-BEDC-456F-A127-41D6439B1E05}">
      <dgm:prSet phldrT="[Text]"/>
      <dgm:spPr>
        <a:solidFill>
          <a:schemeClr val="bg1"/>
        </a:solidFill>
        <a:ln w="76200">
          <a:solidFill>
            <a:srgbClr val="00B050"/>
          </a:solidFill>
        </a:ln>
      </dgm:spPr>
      <dgm:t>
        <a:bodyPr/>
        <a:lstStyle/>
        <a:p>
          <a:endParaRPr lang="en-US" dirty="0">
            <a:solidFill>
              <a:schemeClr val="tx1"/>
            </a:solidFill>
          </a:endParaRPr>
        </a:p>
      </dgm:t>
    </dgm:pt>
    <dgm:pt modelId="{E7E84724-B7A4-4542-8061-7FB5C5A26055}" type="parTrans" cxnId="{E2EF0A3C-CDE5-4838-879F-99A912C80742}">
      <dgm:prSet/>
      <dgm:spPr/>
      <dgm:t>
        <a:bodyPr/>
        <a:lstStyle/>
        <a:p>
          <a:endParaRPr lang="en-US"/>
        </a:p>
      </dgm:t>
    </dgm:pt>
    <dgm:pt modelId="{B2FDA595-9F65-4CA6-85D5-AF4A002756D5}" type="sibTrans" cxnId="{E2EF0A3C-CDE5-4838-879F-99A912C80742}">
      <dgm:prSet/>
      <dgm:spPr/>
      <dgm:t>
        <a:bodyPr/>
        <a:lstStyle/>
        <a:p>
          <a:endParaRPr lang="en-US"/>
        </a:p>
      </dgm:t>
    </dgm:pt>
    <dgm:pt modelId="{75F5A38A-6E45-4677-B94A-22CD7A1CD012}" type="pres">
      <dgm:prSet presAssocID="{97C15AAA-999B-4C75-B585-A85959B2416C}" presName="linearFlow" presStyleCnt="0">
        <dgm:presLayoutVars>
          <dgm:dir val="rev"/>
          <dgm:resizeHandles val="exact"/>
        </dgm:presLayoutVars>
      </dgm:prSet>
      <dgm:spPr/>
    </dgm:pt>
    <dgm:pt modelId="{029119E8-6DBA-4D6C-B111-A6AD6E7FBE79}" type="pres">
      <dgm:prSet presAssocID="{0744C26D-BEDC-456F-A127-41D6439B1E05}" presName="composite" presStyleCnt="0"/>
      <dgm:spPr/>
    </dgm:pt>
    <dgm:pt modelId="{A2F55ED3-9739-47E5-8E74-36AECAC75B8B}" type="pres">
      <dgm:prSet presAssocID="{0744C26D-BEDC-456F-A127-41D6439B1E05}" presName="imgShp" presStyleLbl="fgImgPlace1" presStyleIdx="0" presStyleCnt="1" custAng="1800000" custScaleX="77363" custScaleY="75913" custLinFactNeighborX="21370" custLinFactNeighborY="-1830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0066"/>
        </a:solidFill>
        <a:ln w="76200">
          <a:solidFill>
            <a:srgbClr val="66FF33"/>
          </a:solidFill>
        </a:ln>
        <a:effectLst>
          <a:reflection blurRad="6350" stA="50000" endA="300" endPos="55500" dist="50800" dir="5400000" sy="-100000" algn="bl" rotWithShape="0"/>
        </a:effectLst>
      </dgm:spPr>
    </dgm:pt>
    <dgm:pt modelId="{75B66A63-D050-49B4-A696-C035C2795826}" type="pres">
      <dgm:prSet presAssocID="{0744C26D-BEDC-456F-A127-41D6439B1E05}" presName="txShp" presStyleLbl="node1" presStyleIdx="0" presStyleCnt="1" custScaleX="150376" custLinFactNeighborX="-49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A1B9FB4-A327-4DFB-83FD-AD10B473992B}" type="presOf" srcId="{0744C26D-BEDC-456F-A127-41D6439B1E05}" destId="{75B66A63-D050-49B4-A696-C035C2795826}" srcOrd="0" destOrd="0" presId="urn:microsoft.com/office/officeart/2005/8/layout/vList3#3"/>
    <dgm:cxn modelId="{A21600F5-422B-47FA-9245-8719F2EFC0E3}" type="presOf" srcId="{97C15AAA-999B-4C75-B585-A85959B2416C}" destId="{75F5A38A-6E45-4677-B94A-22CD7A1CD012}" srcOrd="0" destOrd="0" presId="urn:microsoft.com/office/officeart/2005/8/layout/vList3#3"/>
    <dgm:cxn modelId="{E2EF0A3C-CDE5-4838-879F-99A912C80742}" srcId="{97C15AAA-999B-4C75-B585-A85959B2416C}" destId="{0744C26D-BEDC-456F-A127-41D6439B1E05}" srcOrd="0" destOrd="0" parTransId="{E7E84724-B7A4-4542-8061-7FB5C5A26055}" sibTransId="{B2FDA595-9F65-4CA6-85D5-AF4A002756D5}"/>
    <dgm:cxn modelId="{138671EC-F9D4-40F3-9CA8-4DBFEF779F01}" type="presParOf" srcId="{75F5A38A-6E45-4677-B94A-22CD7A1CD012}" destId="{029119E8-6DBA-4D6C-B111-A6AD6E7FBE79}" srcOrd="0" destOrd="0" presId="urn:microsoft.com/office/officeart/2005/8/layout/vList3#3"/>
    <dgm:cxn modelId="{25BB558A-4100-4FF0-852D-6FB97CC70BA8}" type="presParOf" srcId="{029119E8-6DBA-4D6C-B111-A6AD6E7FBE79}" destId="{A2F55ED3-9739-47E5-8E74-36AECAC75B8B}" srcOrd="0" destOrd="0" presId="urn:microsoft.com/office/officeart/2005/8/layout/vList3#3"/>
    <dgm:cxn modelId="{58460ECD-D937-44CD-828E-33262325EF9A}" type="presParOf" srcId="{029119E8-6DBA-4D6C-B111-A6AD6E7FBE79}" destId="{75B66A63-D050-49B4-A696-C035C2795826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B66A63-D050-49B4-A696-C035C2795826}">
      <dsp:nvSpPr>
        <dsp:cNvPr id="0" name=""/>
        <dsp:cNvSpPr/>
      </dsp:nvSpPr>
      <dsp:spPr>
        <a:xfrm>
          <a:off x="-1" y="591132"/>
          <a:ext cx="8610603" cy="2881734"/>
        </a:xfrm>
        <a:prstGeom prst="homePlate">
          <a:avLst/>
        </a:prstGeom>
        <a:solidFill>
          <a:schemeClr val="bg1"/>
        </a:solidFill>
        <a:ln w="762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4480" tIns="152400" rIns="1270765" bIns="15240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b="1" kern="1200" dirty="0" smtClean="0">
              <a:ln/>
              <a:solidFill>
                <a:srgbClr val="0070C0"/>
              </a:solidFill>
              <a:cs typeface="B Karim" pitchFamily="2" charset="-78"/>
            </a:rPr>
            <a:t>مومن با دینامیت هم </a:t>
          </a:r>
          <a:r>
            <a:rPr lang="fa-IR" sz="4000" b="1" kern="1200" dirty="0" smtClean="0">
              <a:ln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Karim" pitchFamily="2" charset="-78"/>
            </a:rPr>
            <a:t>منفجر</a:t>
          </a:r>
          <a:r>
            <a:rPr lang="fa-IR" sz="4000" b="1" kern="1200" dirty="0" smtClean="0">
              <a:ln/>
              <a:solidFill>
                <a:schemeClr val="tx1"/>
              </a:solidFill>
              <a:cs typeface="B Karim" pitchFamily="2" charset="-78"/>
            </a:rPr>
            <a:t> </a:t>
          </a:r>
          <a:r>
            <a:rPr lang="fa-IR" sz="4000" b="1" kern="1200" dirty="0" smtClean="0">
              <a:ln/>
              <a:solidFill>
                <a:srgbClr val="0070C0"/>
              </a:solidFill>
              <a:cs typeface="B Karim" pitchFamily="2" charset="-78"/>
            </a:rPr>
            <a:t>نمی‌شود. </a:t>
          </a:r>
          <a:endParaRPr lang="en-US" sz="5400" kern="1200" dirty="0">
            <a:solidFill>
              <a:srgbClr val="0070C0"/>
            </a:solidFill>
          </a:endParaRPr>
        </a:p>
      </dsp:txBody>
      <dsp:txXfrm>
        <a:off x="-1" y="591132"/>
        <a:ext cx="7890170" cy="2881734"/>
      </dsp:txXfrm>
    </dsp:sp>
    <dsp:sp modelId="{A2F55ED3-9739-47E5-8E74-36AECAC75B8B}">
      <dsp:nvSpPr>
        <dsp:cNvPr id="0" name=""/>
        <dsp:cNvSpPr/>
      </dsp:nvSpPr>
      <dsp:spPr>
        <a:xfrm rot="1800000">
          <a:off x="6669453" y="410808"/>
          <a:ext cx="2229395" cy="2187610"/>
        </a:xfrm>
        <a:prstGeom prst="ellipse">
          <a:avLst/>
        </a:prstGeom>
        <a:solidFill>
          <a:srgbClr val="FF0066"/>
        </a:solidFill>
        <a:ln w="76200" cap="flat" cmpd="sng" algn="ctr">
          <a:solidFill>
            <a:srgbClr val="66FF33"/>
          </a:solidFill>
          <a:prstDash val="solid"/>
        </a:ln>
        <a:effectLst>
          <a:reflection blurRad="6350" stA="50000" endA="300" endPos="55500" dist="50800" dir="5400000" sy="-100000" algn="bl" rotWithShape="0"/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B66A63-D050-49B4-A696-C035C2795826}">
      <dsp:nvSpPr>
        <dsp:cNvPr id="0" name=""/>
        <dsp:cNvSpPr/>
      </dsp:nvSpPr>
      <dsp:spPr>
        <a:xfrm>
          <a:off x="-1" y="591132"/>
          <a:ext cx="8610603" cy="2881734"/>
        </a:xfrm>
        <a:prstGeom prst="homePlate">
          <a:avLst/>
        </a:prstGeom>
        <a:solidFill>
          <a:schemeClr val="bg1"/>
        </a:solidFill>
        <a:ln w="762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2280" tIns="247650" rIns="1270765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>
            <a:solidFill>
              <a:schemeClr val="tx1"/>
            </a:solidFill>
          </a:endParaRPr>
        </a:p>
      </dsp:txBody>
      <dsp:txXfrm>
        <a:off x="-1" y="591132"/>
        <a:ext cx="7890170" cy="2881734"/>
      </dsp:txXfrm>
    </dsp:sp>
    <dsp:sp modelId="{A2F55ED3-9739-47E5-8E74-36AECAC75B8B}">
      <dsp:nvSpPr>
        <dsp:cNvPr id="0" name=""/>
        <dsp:cNvSpPr/>
      </dsp:nvSpPr>
      <dsp:spPr>
        <a:xfrm rot="1800000">
          <a:off x="6669453" y="410808"/>
          <a:ext cx="2229395" cy="2187610"/>
        </a:xfrm>
        <a:prstGeom prst="ellipse">
          <a:avLst/>
        </a:prstGeom>
        <a:solidFill>
          <a:srgbClr val="FF0066"/>
        </a:solidFill>
        <a:ln w="76200" cap="flat" cmpd="sng" algn="ctr">
          <a:solidFill>
            <a:srgbClr val="66FF33"/>
          </a:solidFill>
          <a:prstDash val="solid"/>
        </a:ln>
        <a:effectLst>
          <a:reflection blurRad="6350" stA="50000" endA="300" endPos="55500" dist="50800" dir="5400000" sy="-100000" algn="bl" rotWithShape="0"/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B66A63-D050-49B4-A696-C035C2795826}">
      <dsp:nvSpPr>
        <dsp:cNvPr id="0" name=""/>
        <dsp:cNvSpPr/>
      </dsp:nvSpPr>
      <dsp:spPr>
        <a:xfrm>
          <a:off x="-1" y="591132"/>
          <a:ext cx="8610603" cy="2881734"/>
        </a:xfrm>
        <a:prstGeom prst="homePlate">
          <a:avLst/>
        </a:prstGeom>
        <a:solidFill>
          <a:schemeClr val="bg1"/>
        </a:solidFill>
        <a:ln w="762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2280" tIns="247650" rIns="1270765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>
            <a:solidFill>
              <a:schemeClr val="tx1"/>
            </a:solidFill>
          </a:endParaRPr>
        </a:p>
      </dsp:txBody>
      <dsp:txXfrm>
        <a:off x="-1" y="591132"/>
        <a:ext cx="7890170" cy="2881734"/>
      </dsp:txXfrm>
    </dsp:sp>
    <dsp:sp modelId="{A2F55ED3-9739-47E5-8E74-36AECAC75B8B}">
      <dsp:nvSpPr>
        <dsp:cNvPr id="0" name=""/>
        <dsp:cNvSpPr/>
      </dsp:nvSpPr>
      <dsp:spPr>
        <a:xfrm rot="1800000">
          <a:off x="6669453" y="410808"/>
          <a:ext cx="2229395" cy="2187610"/>
        </a:xfrm>
        <a:prstGeom prst="ellipse">
          <a:avLst/>
        </a:prstGeom>
        <a:solidFill>
          <a:srgbClr val="FF0066"/>
        </a:solidFill>
        <a:ln w="76200" cap="flat" cmpd="sng" algn="ctr">
          <a:solidFill>
            <a:srgbClr val="66FF33"/>
          </a:solidFill>
          <a:prstDash val="solid"/>
        </a:ln>
        <a:effectLst>
          <a:reflection blurRad="6350" stA="50000" endA="300" endPos="55500" dist="50800" dir="5400000" sy="-100000" algn="bl" rotWithShape="0"/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B66A63-D050-49B4-A696-C035C2795826}">
      <dsp:nvSpPr>
        <dsp:cNvPr id="0" name=""/>
        <dsp:cNvSpPr/>
      </dsp:nvSpPr>
      <dsp:spPr>
        <a:xfrm>
          <a:off x="-1" y="591132"/>
          <a:ext cx="8610603" cy="2881734"/>
        </a:xfrm>
        <a:prstGeom prst="homePlate">
          <a:avLst/>
        </a:prstGeom>
        <a:solidFill>
          <a:schemeClr val="bg1"/>
        </a:solidFill>
        <a:ln w="762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2280" tIns="247650" rIns="1270765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>
            <a:solidFill>
              <a:schemeClr val="tx1"/>
            </a:solidFill>
          </a:endParaRPr>
        </a:p>
      </dsp:txBody>
      <dsp:txXfrm>
        <a:off x="-1" y="591132"/>
        <a:ext cx="7890170" cy="2881734"/>
      </dsp:txXfrm>
    </dsp:sp>
    <dsp:sp modelId="{A2F55ED3-9739-47E5-8E74-36AECAC75B8B}">
      <dsp:nvSpPr>
        <dsp:cNvPr id="0" name=""/>
        <dsp:cNvSpPr/>
      </dsp:nvSpPr>
      <dsp:spPr>
        <a:xfrm rot="1800000">
          <a:off x="6669453" y="410808"/>
          <a:ext cx="2229395" cy="2187610"/>
        </a:xfrm>
        <a:prstGeom prst="ellipse">
          <a:avLst/>
        </a:prstGeom>
        <a:solidFill>
          <a:srgbClr val="FF0066"/>
        </a:solidFill>
        <a:ln w="76200" cap="flat" cmpd="sng" algn="ctr">
          <a:solidFill>
            <a:srgbClr val="66FF33"/>
          </a:solidFill>
          <a:prstDash val="solid"/>
        </a:ln>
        <a:effectLst>
          <a:reflection blurRad="6350" stA="50000" endA="300" endPos="55500" dist="50800" dir="5400000" sy="-100000" algn="bl" rotWithShape="0"/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B66A63-D050-49B4-A696-C035C2795826}">
      <dsp:nvSpPr>
        <dsp:cNvPr id="0" name=""/>
        <dsp:cNvSpPr/>
      </dsp:nvSpPr>
      <dsp:spPr>
        <a:xfrm>
          <a:off x="-1" y="591132"/>
          <a:ext cx="8610603" cy="2881734"/>
        </a:xfrm>
        <a:prstGeom prst="homePlate">
          <a:avLst/>
        </a:prstGeom>
        <a:solidFill>
          <a:schemeClr val="bg1"/>
        </a:solidFill>
        <a:ln w="762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2280" tIns="247650" rIns="1270765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>
            <a:solidFill>
              <a:schemeClr val="tx1"/>
            </a:solidFill>
          </a:endParaRPr>
        </a:p>
      </dsp:txBody>
      <dsp:txXfrm>
        <a:off x="-1" y="591132"/>
        <a:ext cx="7890170" cy="2881734"/>
      </dsp:txXfrm>
    </dsp:sp>
    <dsp:sp modelId="{A2F55ED3-9739-47E5-8E74-36AECAC75B8B}">
      <dsp:nvSpPr>
        <dsp:cNvPr id="0" name=""/>
        <dsp:cNvSpPr/>
      </dsp:nvSpPr>
      <dsp:spPr>
        <a:xfrm rot="1800000">
          <a:off x="6669453" y="410808"/>
          <a:ext cx="2229395" cy="2187610"/>
        </a:xfrm>
        <a:prstGeom prst="ellipse">
          <a:avLst/>
        </a:prstGeom>
        <a:solidFill>
          <a:srgbClr val="FF0066"/>
        </a:solidFill>
        <a:ln w="76200" cap="flat" cmpd="sng" algn="ctr">
          <a:solidFill>
            <a:srgbClr val="66FF33"/>
          </a:solidFill>
          <a:prstDash val="solid"/>
        </a:ln>
        <a:effectLst>
          <a:reflection blurRad="6350" stA="50000" endA="300" endPos="55500" dist="50800" dir="5400000" sy="-100000" algn="bl" rotWithShape="0"/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B66A63-D050-49B4-A696-C035C2795826}">
      <dsp:nvSpPr>
        <dsp:cNvPr id="0" name=""/>
        <dsp:cNvSpPr/>
      </dsp:nvSpPr>
      <dsp:spPr>
        <a:xfrm>
          <a:off x="-1" y="591132"/>
          <a:ext cx="8610603" cy="2881734"/>
        </a:xfrm>
        <a:prstGeom prst="homePlate">
          <a:avLst/>
        </a:prstGeom>
        <a:solidFill>
          <a:schemeClr val="bg1"/>
        </a:solidFill>
        <a:ln w="762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2280" tIns="247650" rIns="1270765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>
            <a:solidFill>
              <a:schemeClr val="tx1"/>
            </a:solidFill>
          </a:endParaRPr>
        </a:p>
      </dsp:txBody>
      <dsp:txXfrm>
        <a:off x="-1" y="591132"/>
        <a:ext cx="7890170" cy="2881734"/>
      </dsp:txXfrm>
    </dsp:sp>
    <dsp:sp modelId="{A2F55ED3-9739-47E5-8E74-36AECAC75B8B}">
      <dsp:nvSpPr>
        <dsp:cNvPr id="0" name=""/>
        <dsp:cNvSpPr/>
      </dsp:nvSpPr>
      <dsp:spPr>
        <a:xfrm rot="1800000">
          <a:off x="6669453" y="410808"/>
          <a:ext cx="2229395" cy="2187610"/>
        </a:xfrm>
        <a:prstGeom prst="ellipse">
          <a:avLst/>
        </a:prstGeom>
        <a:solidFill>
          <a:srgbClr val="FF0066"/>
        </a:solidFill>
        <a:ln w="76200" cap="flat" cmpd="sng" algn="ctr">
          <a:solidFill>
            <a:srgbClr val="66FF33"/>
          </a:solidFill>
          <a:prstDash val="solid"/>
        </a:ln>
        <a:effectLst>
          <a:reflection blurRad="6350" stA="50000" endA="300" endPos="55500" dist="50800" dir="5400000" sy="-100000" algn="bl" rotWithShape="0"/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#4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#4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3EA956-9844-4E8B-B9FE-00005326973D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9DFD3-0DFD-443D-82E4-1E4739DED6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674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69DFD3-0DFD-443D-82E4-1E4739DED640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901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3652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6618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9196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y" algn="b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43000" y="2895600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endParaRPr lang="fa-IR" sz="2000" dirty="0" smtClean="0"/>
          </a:p>
          <a:p>
            <a:pPr algn="r" rtl="1"/>
            <a:endParaRPr lang="fa-IR" sz="2000" dirty="0" smtClean="0"/>
          </a:p>
        </p:txBody>
      </p:sp>
      <p:sp>
        <p:nvSpPr>
          <p:cNvPr id="4" name="Rounded Rectangle 3"/>
          <p:cNvSpPr/>
          <p:nvPr/>
        </p:nvSpPr>
        <p:spPr>
          <a:xfrm>
            <a:off x="1143000" y="1143000"/>
            <a:ext cx="6858000" cy="2057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32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Badr" pitchFamily="2" charset="-78"/>
              </a:rPr>
              <a:t>إن المومنَ أَعَزُ منَ الجبلِ ، إن الجبلَ یُستَقَلُ منه بالمَعاوِلِ و المومِنَ لا یُستَقَلُ من دینِهِ شیئ</a:t>
            </a:r>
            <a:endParaRPr lang="fa-IR" sz="2400" b="1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sim" pitchFamily="2" charset="-78"/>
            </a:endParaRPr>
          </a:p>
        </p:txBody>
      </p:sp>
      <p:sp>
        <p:nvSpPr>
          <p:cNvPr id="6" name="Plaque 5"/>
          <p:cNvSpPr/>
          <p:nvPr/>
        </p:nvSpPr>
        <p:spPr>
          <a:xfrm>
            <a:off x="838200" y="3733800"/>
            <a:ext cx="7467600" cy="1447800"/>
          </a:xfrm>
          <a:prstGeom prst="plaqu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952500" y="3603486"/>
            <a:ext cx="7239000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 rtl="1">
              <a:lnSpc>
                <a:spcPct val="200000"/>
              </a:lnSpc>
            </a:pPr>
            <a:r>
              <a:rPr lang="fa-IR" sz="2400" dirty="0" smtClean="0">
                <a:ln w="3175" cmpd="sng">
                  <a:solidFill>
                    <a:srgbClr val="FFC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Nikoo" pitchFamily="2" charset="-78"/>
              </a:rPr>
              <a:t>مومن از کوه با </a:t>
            </a:r>
            <a:r>
              <a:rPr lang="fa-IR" sz="2400" dirty="0" smtClean="0">
                <a:ln w="3175" cmpd="sng">
                  <a:solidFill>
                    <a:srgbClr val="FFC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Nikoo" pitchFamily="2" charset="-78"/>
              </a:rPr>
              <a:t>عظمت‌تر است، زیرا </a:t>
            </a:r>
            <a:r>
              <a:rPr lang="fa-IR" sz="2400" dirty="0" smtClean="0">
                <a:ln w="3175" cmpd="sng">
                  <a:solidFill>
                    <a:srgbClr val="FFC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Nikoo" pitchFamily="2" charset="-78"/>
              </a:rPr>
              <a:t>کوه را با ضربات تیشه کم </a:t>
            </a:r>
            <a:r>
              <a:rPr lang="fa-IR" sz="2400" dirty="0" smtClean="0">
                <a:ln w="3175" cmpd="sng">
                  <a:solidFill>
                    <a:srgbClr val="FFC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Nikoo" pitchFamily="2" charset="-78"/>
              </a:rPr>
              <a:t>می‌کنند، </a:t>
            </a:r>
            <a:r>
              <a:rPr lang="fa-IR" sz="2400" dirty="0" smtClean="0">
                <a:ln w="3175" cmpd="sng">
                  <a:solidFill>
                    <a:srgbClr val="FFC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Nikoo" pitchFamily="2" charset="-78"/>
              </a:rPr>
              <a:t>اما دین مومن را با هیچ وسیله </a:t>
            </a:r>
            <a:r>
              <a:rPr lang="fa-IR" sz="2400" dirty="0" smtClean="0">
                <a:ln w="3175" cmpd="sng">
                  <a:solidFill>
                    <a:srgbClr val="FFC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Nikoo" pitchFamily="2" charset="-78"/>
              </a:rPr>
              <a:t>نمی‌توانند </a:t>
            </a:r>
            <a:r>
              <a:rPr lang="fa-IR" sz="2400" dirty="0" smtClean="0">
                <a:ln w="3175" cmpd="sng">
                  <a:solidFill>
                    <a:srgbClr val="FFC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Nikoo" pitchFamily="2" charset="-78"/>
              </a:rPr>
              <a:t>کم </a:t>
            </a:r>
            <a:r>
              <a:rPr lang="fa-IR" sz="2400" dirty="0" smtClean="0">
                <a:ln w="3175" cmpd="sng">
                  <a:solidFill>
                    <a:srgbClr val="FFC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Nikoo" pitchFamily="2" charset="-78"/>
              </a:rPr>
              <a:t>کنند.</a:t>
            </a:r>
            <a:endParaRPr lang="en-US" sz="2400" dirty="0">
              <a:ln w="3175" cmpd="sng">
                <a:solidFill>
                  <a:srgbClr val="FFC0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y" algn="b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43000" y="2895600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endParaRPr lang="fa-IR" sz="2000" dirty="0" smtClean="0"/>
          </a:p>
          <a:p>
            <a:pPr algn="r" rtl="1"/>
            <a:endParaRPr lang="fa-IR" sz="2000" dirty="0" smtClean="0"/>
          </a:p>
        </p:txBody>
      </p:sp>
      <p:sp>
        <p:nvSpPr>
          <p:cNvPr id="4" name="Rounded Rectangle 3"/>
          <p:cNvSpPr/>
          <p:nvPr/>
        </p:nvSpPr>
        <p:spPr>
          <a:xfrm>
            <a:off x="1143000" y="990600"/>
            <a:ext cx="6858000" cy="5105400"/>
          </a:xfrm>
          <a:prstGeom prst="round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rtl="1"/>
            <a:r>
              <a:rPr lang="fa-I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Badr" pitchFamily="2" charset="-78"/>
              </a:rPr>
              <a:t>إن المومنَ أَعَزُ منَ الجبلِ ،</a:t>
            </a:r>
            <a:endParaRPr lang="en-US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B Badr" pitchFamily="2" charset="-78"/>
            </a:endParaRPr>
          </a:p>
          <a:p>
            <a:pPr lvl="0" algn="ctr" rtl="1"/>
            <a:r>
              <a:rPr lang="fa-IR" sz="2800" dirty="0" smtClean="0">
                <a:ln w="3175" cmpd="sng">
                  <a:solidFill>
                    <a:srgbClr val="FFC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Nikoo" pitchFamily="2" charset="-78"/>
              </a:rPr>
              <a:t>مومن از کوه با عظمت تر است</a:t>
            </a:r>
            <a:endParaRPr lang="en-US" sz="2800" dirty="0" smtClean="0">
              <a:ln w="3175" cmpd="sng">
                <a:solidFill>
                  <a:srgbClr val="FFC0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Nikoo" pitchFamily="2" charset="-78"/>
            </a:endParaRPr>
          </a:p>
          <a:p>
            <a:pPr lvl="0" algn="ctr" rtl="1"/>
            <a:endParaRPr lang="en-US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B Badr" pitchFamily="2" charset="-78"/>
            </a:endParaRPr>
          </a:p>
          <a:p>
            <a:pPr lvl="0" algn="ctr" rtl="1"/>
            <a:r>
              <a:rPr lang="fa-I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Badr" pitchFamily="2" charset="-78"/>
              </a:rPr>
              <a:t> إن الجبلَ یُستَقَلُ منه بالمَعاوِلِ</a:t>
            </a:r>
            <a:endParaRPr lang="en-US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B Badr" pitchFamily="2" charset="-78"/>
            </a:endParaRPr>
          </a:p>
          <a:p>
            <a:pPr lvl="0" algn="ctr" rtl="1"/>
            <a:r>
              <a:rPr lang="fa-IR" sz="2800" dirty="0" smtClean="0">
                <a:ln w="3175" cmpd="sng">
                  <a:solidFill>
                    <a:srgbClr val="FFC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Nikoo" pitchFamily="2" charset="-78"/>
              </a:rPr>
              <a:t>زیرا کوه را با ضربات تیشه کم می کنند </a:t>
            </a:r>
            <a:r>
              <a:rPr lang="fa-IR" sz="3200" dirty="0" smtClean="0">
                <a:ln w="3175" cmpd="sng">
                  <a:solidFill>
                    <a:srgbClr val="FFC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Nikoo" pitchFamily="2" charset="-78"/>
              </a:rPr>
              <a:t>،</a:t>
            </a:r>
            <a:endParaRPr lang="en-US" sz="3200" dirty="0" smtClean="0">
              <a:ln w="3175" cmpd="sng">
                <a:solidFill>
                  <a:srgbClr val="FFC0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Nikoo" pitchFamily="2" charset="-78"/>
            </a:endParaRPr>
          </a:p>
          <a:p>
            <a:pPr lvl="0" algn="ctr" rtl="1"/>
            <a:endParaRPr lang="en-US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B Badr" pitchFamily="2" charset="-78"/>
            </a:endParaRPr>
          </a:p>
          <a:p>
            <a:pPr lvl="0" algn="ctr" rtl="1"/>
            <a:r>
              <a:rPr lang="fa-I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Badr" pitchFamily="2" charset="-78"/>
              </a:rPr>
              <a:t> </a:t>
            </a:r>
            <a:r>
              <a:rPr lang="fa-I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Badr" pitchFamily="2" charset="-78"/>
              </a:rPr>
              <a:t>و المومِنَ لا یُستَقَلُ من دینِهِ شیئ</a:t>
            </a:r>
            <a:endParaRPr lang="en-US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B Badr" pitchFamily="2" charset="-78"/>
            </a:endParaRPr>
          </a:p>
          <a:p>
            <a:pPr algn="ctr" rtl="1"/>
            <a:r>
              <a:rPr lang="fa-IR" sz="2800" dirty="0" smtClean="0">
                <a:ln w="3175" cmpd="sng">
                  <a:solidFill>
                    <a:srgbClr val="FFC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Nikoo" pitchFamily="2" charset="-78"/>
              </a:rPr>
              <a:t>اما دین مومن را با هیچ وسیله نمی توانند کم کنند </a:t>
            </a:r>
            <a:endParaRPr lang="en-US" sz="2800" dirty="0" smtClean="0">
              <a:ln w="3175" cmpd="sng">
                <a:solidFill>
                  <a:srgbClr val="FFC0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lvl="0" algn="ctr" rtl="1"/>
            <a:endParaRPr lang="fa-IR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B Nasim" pitchFamily="2" charset="-78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hoto_2017-08-20_18-53-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1600" y="1295400"/>
            <a:ext cx="6561488" cy="412683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softEdge rad="317500"/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xit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920435846"/>
              </p:ext>
            </p:extLst>
          </p:nvPr>
        </p:nvGraphicFramePr>
        <p:xfrm>
          <a:off x="-76200" y="1447801"/>
          <a:ext cx="8610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Freeform 8"/>
          <p:cNvSpPr/>
          <p:nvPr/>
        </p:nvSpPr>
        <p:spPr>
          <a:xfrm>
            <a:off x="7523018" y="2646219"/>
            <a:ext cx="2001983" cy="2001982"/>
          </a:xfrm>
          <a:custGeom>
            <a:avLst/>
            <a:gdLst>
              <a:gd name="connsiteX0" fmla="*/ 0 w 2001982"/>
              <a:gd name="connsiteY0" fmla="*/ 1000991 h 2001982"/>
              <a:gd name="connsiteX1" fmla="*/ 293185 w 2001982"/>
              <a:gd name="connsiteY1" fmla="*/ 293184 h 2001982"/>
              <a:gd name="connsiteX2" fmla="*/ 1000993 w 2001982"/>
              <a:gd name="connsiteY2" fmla="*/ 2 h 2001982"/>
              <a:gd name="connsiteX3" fmla="*/ 1708800 w 2001982"/>
              <a:gd name="connsiteY3" fmla="*/ 293187 h 2001982"/>
              <a:gd name="connsiteX4" fmla="*/ 2001982 w 2001982"/>
              <a:gd name="connsiteY4" fmla="*/ 1000995 h 2001982"/>
              <a:gd name="connsiteX5" fmla="*/ 1708798 w 2001982"/>
              <a:gd name="connsiteY5" fmla="*/ 1708803 h 2001982"/>
              <a:gd name="connsiteX6" fmla="*/ 1000990 w 2001982"/>
              <a:gd name="connsiteY6" fmla="*/ 2001986 h 2001982"/>
              <a:gd name="connsiteX7" fmla="*/ 293182 w 2001982"/>
              <a:gd name="connsiteY7" fmla="*/ 1708802 h 2001982"/>
              <a:gd name="connsiteX8" fmla="*/ -1 w 2001982"/>
              <a:gd name="connsiteY8" fmla="*/ 1000994 h 2001982"/>
              <a:gd name="connsiteX9" fmla="*/ 0 w 2001982"/>
              <a:gd name="connsiteY9" fmla="*/ 1000991 h 2001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1982" h="2001982">
                <a:moveTo>
                  <a:pt x="0" y="1000991"/>
                </a:moveTo>
                <a:cubicBezTo>
                  <a:pt x="0" y="735512"/>
                  <a:pt x="105462" y="480906"/>
                  <a:pt x="293185" y="293184"/>
                </a:cubicBezTo>
                <a:cubicBezTo>
                  <a:pt x="480908" y="105462"/>
                  <a:pt x="735514" y="1"/>
                  <a:pt x="1000993" y="2"/>
                </a:cubicBezTo>
                <a:cubicBezTo>
                  <a:pt x="1266472" y="2"/>
                  <a:pt x="1521078" y="105464"/>
                  <a:pt x="1708800" y="293187"/>
                </a:cubicBezTo>
                <a:cubicBezTo>
                  <a:pt x="1896522" y="480910"/>
                  <a:pt x="2001983" y="735516"/>
                  <a:pt x="2001982" y="1000995"/>
                </a:cubicBezTo>
                <a:cubicBezTo>
                  <a:pt x="2001982" y="1266474"/>
                  <a:pt x="1896521" y="1521080"/>
                  <a:pt x="1708798" y="1708803"/>
                </a:cubicBezTo>
                <a:cubicBezTo>
                  <a:pt x="1521076" y="1896525"/>
                  <a:pt x="1266470" y="2001986"/>
                  <a:pt x="1000990" y="2001986"/>
                </a:cubicBezTo>
                <a:cubicBezTo>
                  <a:pt x="735511" y="2001986"/>
                  <a:pt x="480905" y="1896524"/>
                  <a:pt x="293182" y="1708802"/>
                </a:cubicBezTo>
                <a:cubicBezTo>
                  <a:pt x="105460" y="1521080"/>
                  <a:pt x="-1" y="1266473"/>
                  <a:pt x="-1" y="1000994"/>
                </a:cubicBezTo>
                <a:cubicBezTo>
                  <a:pt x="-1" y="1000993"/>
                  <a:pt x="0" y="1000992"/>
                  <a:pt x="0" y="1000991"/>
                </a:cubicBezTo>
                <a:close/>
              </a:path>
            </a:pathLst>
          </a:custGeom>
          <a:solidFill>
            <a:srgbClr val="FFFF00"/>
          </a:solidFill>
          <a:ln w="76200"/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6781801" y="3314206"/>
            <a:ext cx="1181595" cy="1181595"/>
          </a:xfrm>
          <a:custGeom>
            <a:avLst/>
            <a:gdLst>
              <a:gd name="connsiteX0" fmla="*/ 0 w 1181595"/>
              <a:gd name="connsiteY0" fmla="*/ 590798 h 1181595"/>
              <a:gd name="connsiteX1" fmla="*/ 173041 w 1181595"/>
              <a:gd name="connsiteY1" fmla="*/ 173041 h 1181595"/>
              <a:gd name="connsiteX2" fmla="*/ 590799 w 1181595"/>
              <a:gd name="connsiteY2" fmla="*/ 1 h 1181595"/>
              <a:gd name="connsiteX3" fmla="*/ 1008556 w 1181595"/>
              <a:gd name="connsiteY3" fmla="*/ 173042 h 1181595"/>
              <a:gd name="connsiteX4" fmla="*/ 1181596 w 1181595"/>
              <a:gd name="connsiteY4" fmla="*/ 590800 h 1181595"/>
              <a:gd name="connsiteX5" fmla="*/ 1008555 w 1181595"/>
              <a:gd name="connsiteY5" fmla="*/ 1008557 h 1181595"/>
              <a:gd name="connsiteX6" fmla="*/ 590798 w 1181595"/>
              <a:gd name="connsiteY6" fmla="*/ 1181598 h 1181595"/>
              <a:gd name="connsiteX7" fmla="*/ 173041 w 1181595"/>
              <a:gd name="connsiteY7" fmla="*/ 1008557 h 1181595"/>
              <a:gd name="connsiteX8" fmla="*/ 1 w 1181595"/>
              <a:gd name="connsiteY8" fmla="*/ 590799 h 1181595"/>
              <a:gd name="connsiteX9" fmla="*/ 0 w 1181595"/>
              <a:gd name="connsiteY9" fmla="*/ 590798 h 118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1595" h="1181595">
                <a:moveTo>
                  <a:pt x="0" y="590798"/>
                </a:moveTo>
                <a:cubicBezTo>
                  <a:pt x="0" y="434109"/>
                  <a:pt x="62245" y="283837"/>
                  <a:pt x="173041" y="173041"/>
                </a:cubicBezTo>
                <a:cubicBezTo>
                  <a:pt x="283837" y="62245"/>
                  <a:pt x="434109" y="1"/>
                  <a:pt x="590799" y="1"/>
                </a:cubicBezTo>
                <a:cubicBezTo>
                  <a:pt x="747488" y="1"/>
                  <a:pt x="897760" y="62246"/>
                  <a:pt x="1008556" y="173042"/>
                </a:cubicBezTo>
                <a:cubicBezTo>
                  <a:pt x="1119352" y="283838"/>
                  <a:pt x="1181596" y="434110"/>
                  <a:pt x="1181596" y="590800"/>
                </a:cubicBezTo>
                <a:cubicBezTo>
                  <a:pt x="1181596" y="747489"/>
                  <a:pt x="1119351" y="897761"/>
                  <a:pt x="1008555" y="1008557"/>
                </a:cubicBezTo>
                <a:cubicBezTo>
                  <a:pt x="897759" y="1119353"/>
                  <a:pt x="747487" y="1181598"/>
                  <a:pt x="590798" y="1181598"/>
                </a:cubicBezTo>
                <a:cubicBezTo>
                  <a:pt x="434109" y="1181598"/>
                  <a:pt x="283837" y="1119353"/>
                  <a:pt x="173041" y="1008557"/>
                </a:cubicBezTo>
                <a:cubicBezTo>
                  <a:pt x="62245" y="897761"/>
                  <a:pt x="0" y="747489"/>
                  <a:pt x="1" y="590799"/>
                </a:cubicBezTo>
                <a:lnTo>
                  <a:pt x="0" y="590798"/>
                </a:lnTo>
                <a:close/>
              </a:path>
            </a:pathLst>
          </a:custGeom>
          <a:solidFill>
            <a:srgbClr val="00FFFF"/>
          </a:solidFill>
          <a:ln w="76200">
            <a:solidFill>
              <a:schemeClr val="bg1"/>
            </a:solidFill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894990" y="2960263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rtl="1"/>
            <a:r>
              <a:rPr lang="fa-IR" sz="4000" b="1" dirty="0" smtClean="0">
                <a:ln/>
                <a:solidFill>
                  <a:srgbClr val="002060"/>
                </a:solidFill>
                <a:cs typeface="B Titr" panose="00000700000000000000" pitchFamily="2" charset="-78"/>
              </a:rPr>
              <a:t>علم زندگی</a:t>
            </a:r>
            <a:endParaRPr lang="en-US" sz="4000" b="1" dirty="0">
              <a:ln/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4" presetClass="emph" presetSubtype="0" repeatCount="2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9" grpId="0" animBg="1"/>
      <p:bldP spid="10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y" algn="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66700" y="1371600"/>
            <a:ext cx="8610600" cy="4038600"/>
          </a:xfrm>
          <a:prstGeom prst="roundRect">
            <a:avLst>
              <a:gd name="adj" fmla="val 32495"/>
            </a:avLst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fa-IR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B Karim" pitchFamily="2" charset="-78"/>
            </a:endParaRPr>
          </a:p>
          <a:p>
            <a:pPr algn="r" rtl="1"/>
            <a:r>
              <a:rPr lang="fa-IR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Badr" panose="00000400000000000000" pitchFamily="2" charset="-78"/>
              </a:rPr>
              <a:t>گوتـه :</a:t>
            </a:r>
          </a:p>
          <a:p>
            <a:pPr algn="r" rtl="1"/>
            <a:endParaRPr lang="fa-IR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B Badr" panose="00000400000000000000" pitchFamily="2" charset="-78"/>
            </a:endParaRPr>
          </a:p>
          <a:p>
            <a:pPr algn="justLow" rtl="1"/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B Badr" panose="00000400000000000000" pitchFamily="2" charset="-78"/>
              </a:rPr>
              <a:t>اشــخاص بزرگ و با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B Badr" panose="00000400000000000000" pitchFamily="2" charset="-78"/>
              </a:rPr>
              <a:t>همت،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B Badr" panose="00000400000000000000" pitchFamily="2" charset="-78"/>
              </a:rPr>
              <a:t>همــانند کــوه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B Badr" panose="00000400000000000000" pitchFamily="2" charset="-78"/>
              </a:rPr>
              <a:t>هستند،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B Badr" panose="00000400000000000000" pitchFamily="2" charset="-78"/>
              </a:rPr>
              <a:t>هر چه به آنان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B Badr" panose="00000400000000000000" pitchFamily="2" charset="-78"/>
              </a:rPr>
              <a:t>نزدیک‌تر شوی، </a:t>
            </a:r>
            <a:r>
              <a:rPr lang="fa-IR" sz="32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B Badr" panose="00000400000000000000" pitchFamily="2" charset="-78"/>
              </a:rPr>
              <a:t>بزرگی </a:t>
            </a:r>
            <a:r>
              <a:rPr lang="fa-IR" sz="32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B Badr" panose="00000400000000000000" pitchFamily="2" charset="-78"/>
              </a:rPr>
              <a:t>و شــکوه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B Badr" panose="00000400000000000000" pitchFamily="2" charset="-78"/>
              </a:rPr>
              <a:t>آنها بر تو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B Badr" panose="00000400000000000000" pitchFamily="2" charset="-78"/>
              </a:rPr>
              <a:t>روشن‌تر  می‌گردد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B Badr" panose="00000400000000000000" pitchFamily="2" charset="-78"/>
              </a:rPr>
              <a:t>و مردم پست و کم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B Badr" panose="00000400000000000000" pitchFamily="2" charset="-78"/>
              </a:rPr>
              <a:t>تلاش،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B Badr" panose="00000400000000000000" pitchFamily="2" charset="-78"/>
              </a:rPr>
              <a:t>مانند ســراب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B Badr" panose="00000400000000000000" pitchFamily="2" charset="-78"/>
              </a:rPr>
              <a:t>هستند،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B Badr" panose="00000400000000000000" pitchFamily="2" charset="-78"/>
              </a:rPr>
              <a:t>کمی که به آنان نزدیک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B Badr" panose="00000400000000000000" pitchFamily="2" charset="-78"/>
              </a:rPr>
              <a:t>شوی، زود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B Badr" panose="00000400000000000000" pitchFamily="2" charset="-78"/>
              </a:rPr>
              <a:t>پستی و ناچــیزی خود را بر تـو آشکار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B Badr" panose="00000400000000000000" pitchFamily="2" charset="-78"/>
              </a:rPr>
              <a:t>می‌سازند.  </a:t>
            </a:r>
            <a:endParaRPr lang="fa-IR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cs typeface="B Badr" panose="00000400000000000000" pitchFamily="2" charset="-78"/>
            </a:endParaRPr>
          </a:p>
          <a:p>
            <a:pPr algn="r" rtl="1"/>
            <a:endParaRPr 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B Karim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1174999"/>
      </p:ext>
    </p:extLst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304800" y="1295400"/>
            <a:ext cx="8458200" cy="5029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 rtl="1"/>
            <a:endParaRPr lang="fa-IR" sz="3200" b="1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Karim" pitchFamily="2" charset="-78"/>
            </a:endParaRPr>
          </a:p>
          <a:p>
            <a:pPr algn="just" rtl="1"/>
            <a:r>
              <a:rPr lang="fa-IR" sz="32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Karim" pitchFamily="2" charset="-78"/>
              </a:rPr>
              <a:t> </a:t>
            </a:r>
            <a:endParaRPr lang="en-US" sz="3200" b="1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Karim" pitchFamily="2" charset="-78"/>
            </a:endParaRPr>
          </a:p>
          <a:p>
            <a:pPr algn="just" rtl="1"/>
            <a:endParaRPr lang="fa-IR" sz="3200" b="1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Karim" pitchFamily="2" charset="-78"/>
            </a:endParaRPr>
          </a:p>
          <a:p>
            <a:pPr marL="342900" indent="-342900" algn="ctr" rtl="1">
              <a:lnSpc>
                <a:spcPct val="150000"/>
              </a:lnSpc>
            </a:pPr>
            <a:r>
              <a:rPr lang="fa-IR" sz="32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Badr" panose="00000400000000000000" pitchFamily="2" charset="-78"/>
              </a:rPr>
              <a:t>إن المومنَ أشدُ من زبرِ الحدیدَ إذا دخلَ النارَ لان و إن المومنَ لو قُتِلَ و نُشرَ ثمَ قُتلَ و نُشرَ لم یتغَیَر قلبُه</a:t>
            </a:r>
          </a:p>
          <a:p>
            <a:pPr algn="just" rtl="1">
              <a:lnSpc>
                <a:spcPct val="150000"/>
              </a:lnSpc>
            </a:pP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مومن از آهن محکمتر و </a:t>
            </a: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سخت‌تر است؛ </a:t>
            </a: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زیرا آهن را اگر داخل آتش قرار </a:t>
            </a: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دهند، </a:t>
            </a: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تغییر </a:t>
            </a: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می‌کند </a:t>
            </a: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و نرم </a:t>
            </a: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می‌شود </a:t>
            </a: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؛ اما اگر مومن را بکشند و ( اجزای بدنش را ) پخش </a:t>
            </a: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کنند، </a:t>
            </a: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سپس </a:t>
            </a: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(زنده شود) </a:t>
            </a: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و دوباره او را به قتل برسانند و </a:t>
            </a: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( </a:t>
            </a: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مجددا اجزای بدنش </a:t>
            </a: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را) </a:t>
            </a: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پخش </a:t>
            </a: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کنند، در </a:t>
            </a: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قلب او هیچ تغییری پیدا  </a:t>
            </a: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نمی‌شود.</a:t>
            </a:r>
            <a:endParaRPr lang="en-US" sz="2800" b="1" dirty="0">
              <a:ln>
                <a:solidFill>
                  <a:schemeClr val="tx1"/>
                </a:solidFill>
              </a:ln>
              <a:solidFill>
                <a:srgbClr val="0070C0"/>
              </a:solidFill>
              <a:cs typeface="B Karim" pitchFamily="2" charset="-78"/>
            </a:endParaRPr>
          </a:p>
          <a:p>
            <a:pPr algn="just" rtl="1"/>
            <a:endParaRPr lang="en-US" sz="3200" b="1" dirty="0" smtClean="0">
              <a:ln>
                <a:solidFill>
                  <a:srgbClr val="FF6600"/>
                </a:solidFill>
              </a:ln>
              <a:solidFill>
                <a:srgbClr val="FF6600"/>
              </a:solidFill>
              <a:cs typeface="B Badr" panose="00000400000000000000" pitchFamily="2" charset="-78"/>
            </a:endParaRPr>
          </a:p>
          <a:p>
            <a:pPr algn="just" rtl="1"/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B Karim" pitchFamily="2" charset="-78"/>
            </a:endParaRPr>
          </a:p>
        </p:txBody>
      </p:sp>
      <p:sp>
        <p:nvSpPr>
          <p:cNvPr id="3" name="Oval 2"/>
          <p:cNvSpPr/>
          <p:nvPr/>
        </p:nvSpPr>
        <p:spPr>
          <a:xfrm>
            <a:off x="3086100" y="685800"/>
            <a:ext cx="2971800" cy="990600"/>
          </a:xfrm>
          <a:prstGeom prst="ellipse">
            <a:avLst/>
          </a:prstGeom>
          <a:solidFill>
            <a:srgbClr val="FF3399"/>
          </a:solidFill>
          <a:effectLst>
            <a:glow rad="635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450850" algn="l"/>
              </a:tabLst>
            </a:pPr>
            <a:r>
              <a:rPr lang="fa-IR" sz="2400" dirty="0" smtClean="0">
                <a:ln w="18415" cmpd="sng">
                  <a:solidFill>
                    <a:srgbClr val="92D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anose="00000700000000000000" pitchFamily="2" charset="-78"/>
              </a:rPr>
              <a:t>آهـن و آتـش</a:t>
            </a:r>
            <a:endParaRPr lang="en-US" sz="2400" dirty="0">
              <a:ln w="18415" cmpd="sng">
                <a:solidFill>
                  <a:srgbClr val="92D05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304800" y="1295400"/>
            <a:ext cx="8458200" cy="5029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 rtl="1"/>
            <a:endParaRPr lang="fa-IR" sz="3200" b="1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Karim" pitchFamily="2" charset="-78"/>
            </a:endParaRPr>
          </a:p>
          <a:p>
            <a:pPr algn="just" rtl="1"/>
            <a:r>
              <a:rPr lang="fa-IR" sz="32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Karim" pitchFamily="2" charset="-78"/>
              </a:rPr>
              <a:t> </a:t>
            </a:r>
            <a:endParaRPr lang="en-US" sz="3200" b="1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Karim" pitchFamily="2" charset="-78"/>
            </a:endParaRPr>
          </a:p>
          <a:p>
            <a:pPr algn="just" rtl="1"/>
            <a:endParaRPr lang="fa-IR" sz="3200" b="1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Karim" pitchFamily="2" charset="-78"/>
            </a:endParaRPr>
          </a:p>
          <a:p>
            <a:pPr marL="1588" indent="12700" algn="justLow" rtl="1">
              <a:lnSpc>
                <a:spcPct val="150000"/>
              </a:lnSpc>
            </a:pPr>
            <a:r>
              <a:rPr lang="fa-IR" sz="32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rgbClr val="FFFF99">
                      <a:alpha val="60000"/>
                    </a:srgbClr>
                  </a:glow>
                </a:effectLst>
                <a:cs typeface="B Badr" panose="00000400000000000000" pitchFamily="2" charset="-78"/>
              </a:rPr>
              <a:t>إن المومنَ أشدُ من زبرِ الحدیدَ </a:t>
            </a:r>
            <a:r>
              <a:rPr lang="fa-IR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Karim" pitchFamily="2" charset="-78"/>
              </a:rPr>
              <a:t>مومن از آهن محکمتر و سخت تر </a:t>
            </a:r>
            <a:r>
              <a:rPr lang="fa-IR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Karim" pitchFamily="2" charset="-78"/>
              </a:rPr>
              <a:t>است؛ </a:t>
            </a:r>
            <a:r>
              <a:rPr lang="fa-IR" sz="32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rgbClr val="FFFF99">
                      <a:alpha val="60000"/>
                    </a:srgbClr>
                  </a:glow>
                </a:effectLst>
                <a:cs typeface="B Badr" panose="00000400000000000000" pitchFamily="2" charset="-78"/>
              </a:rPr>
              <a:t>إذا </a:t>
            </a:r>
            <a:r>
              <a:rPr lang="fa-IR" sz="32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rgbClr val="FFFF99">
                      <a:alpha val="60000"/>
                    </a:srgbClr>
                  </a:glow>
                </a:effectLst>
                <a:cs typeface="B Badr" panose="00000400000000000000" pitchFamily="2" charset="-78"/>
              </a:rPr>
              <a:t>دخلَ النارَ لان</a:t>
            </a:r>
            <a:r>
              <a:rPr lang="fa-IR" sz="3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Karim" pitchFamily="2" charset="-78"/>
              </a:rPr>
              <a:t> </a:t>
            </a:r>
            <a:r>
              <a:rPr lang="fa-IR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Karim" pitchFamily="2" charset="-78"/>
              </a:rPr>
              <a:t>زیرا آهن را اگر داخل آتش قرار </a:t>
            </a:r>
            <a:r>
              <a:rPr lang="fa-IR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Karim" pitchFamily="2" charset="-78"/>
              </a:rPr>
              <a:t>دهند، </a:t>
            </a:r>
            <a:r>
              <a:rPr lang="fa-IR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Karim" pitchFamily="2" charset="-78"/>
              </a:rPr>
              <a:t>تغییر </a:t>
            </a:r>
            <a:r>
              <a:rPr lang="fa-IR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Karim" pitchFamily="2" charset="-78"/>
              </a:rPr>
              <a:t>می‌کند </a:t>
            </a:r>
            <a:r>
              <a:rPr lang="fa-IR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Karim" pitchFamily="2" charset="-78"/>
              </a:rPr>
              <a:t>و نرم </a:t>
            </a:r>
            <a:r>
              <a:rPr lang="fa-IR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Karim" pitchFamily="2" charset="-78"/>
              </a:rPr>
              <a:t>می‌شود؛ </a:t>
            </a:r>
            <a:r>
              <a:rPr lang="fa-IR" sz="32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rgbClr val="FFFF99">
                      <a:alpha val="60000"/>
                    </a:srgbClr>
                  </a:glow>
                </a:effectLst>
                <a:cs typeface="B Badr" panose="00000400000000000000" pitchFamily="2" charset="-78"/>
              </a:rPr>
              <a:t>و إن المومنَ لو قُتِلَ و نُشرَ ثمَ قُتلَ و نُشرَ لم یتغَیَر </a:t>
            </a:r>
            <a:r>
              <a:rPr lang="fa-IR" sz="32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rgbClr val="FFFF99">
                      <a:alpha val="60000"/>
                    </a:srgbClr>
                  </a:glow>
                </a:effectLst>
                <a:cs typeface="B Badr" panose="00000400000000000000" pitchFamily="2" charset="-78"/>
              </a:rPr>
              <a:t>قلبُه</a:t>
            </a:r>
            <a:r>
              <a:rPr lang="fa-IR" sz="32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rgbClr val="FFFF99">
                      <a:alpha val="60000"/>
                    </a:srgbClr>
                  </a:glow>
                </a:effectLst>
                <a:cs typeface="B Badr" panose="00000400000000000000" pitchFamily="2" charset="-78"/>
              </a:rPr>
              <a:t> </a:t>
            </a:r>
            <a:r>
              <a:rPr lang="fa-IR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Karim" pitchFamily="2" charset="-78"/>
              </a:rPr>
              <a:t>اما </a:t>
            </a:r>
            <a:r>
              <a:rPr lang="fa-IR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Karim" pitchFamily="2" charset="-78"/>
              </a:rPr>
              <a:t>اگر مومن را بکشند و </a:t>
            </a:r>
            <a:r>
              <a:rPr lang="fa-IR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Karim" pitchFamily="2" charset="-78"/>
              </a:rPr>
              <a:t>(اجزای </a:t>
            </a:r>
            <a:r>
              <a:rPr lang="fa-IR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Karim" pitchFamily="2" charset="-78"/>
              </a:rPr>
              <a:t>بدنش </a:t>
            </a:r>
            <a:r>
              <a:rPr lang="fa-IR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Karim" pitchFamily="2" charset="-78"/>
              </a:rPr>
              <a:t>را) </a:t>
            </a:r>
            <a:r>
              <a:rPr lang="fa-IR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Karim" pitchFamily="2" charset="-78"/>
              </a:rPr>
              <a:t>پخش کنند ، سپس ( زنده شود ) و دوباره او را به قتل برسانند و (  مجددا اجزای بدنش را ) پخش کنند ، </a:t>
            </a:r>
            <a:r>
              <a:rPr lang="fa-IR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Karim" pitchFamily="2" charset="-78"/>
              </a:rPr>
              <a:t>در </a:t>
            </a:r>
            <a:r>
              <a:rPr lang="fa-IR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Karim" pitchFamily="2" charset="-78"/>
              </a:rPr>
              <a:t>قلب او هیچ تغییری پیدا  </a:t>
            </a:r>
            <a:r>
              <a:rPr lang="fa-IR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Karim" pitchFamily="2" charset="-78"/>
              </a:rPr>
              <a:t>نمی‌شود </a:t>
            </a:r>
            <a:endParaRPr lang="en-US" sz="2800" b="1" dirty="0">
              <a:ln>
                <a:solidFill>
                  <a:schemeClr val="tx1"/>
                </a:solidFill>
              </a:ln>
              <a:solidFill>
                <a:srgbClr val="0070C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2000" dir="5400000" algn="tl">
                  <a:srgbClr val="000000">
                    <a:alpha val="30000"/>
                  </a:srgbClr>
                </a:outerShdw>
              </a:effectLst>
              <a:cs typeface="B Karim" pitchFamily="2" charset="-78"/>
            </a:endParaRPr>
          </a:p>
          <a:p>
            <a:pPr algn="just" rtl="1"/>
            <a:endParaRPr lang="en-US" sz="3200" b="1" dirty="0" smtClean="0">
              <a:ln>
                <a:solidFill>
                  <a:srgbClr val="FF6600"/>
                </a:solidFill>
              </a:ln>
              <a:solidFill>
                <a:srgbClr val="FF6600"/>
              </a:solidFill>
              <a:cs typeface="B Badr" panose="00000400000000000000" pitchFamily="2" charset="-78"/>
            </a:endParaRPr>
          </a:p>
          <a:p>
            <a:pPr algn="just" rtl="1"/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B Karim" pitchFamily="2" charset="-78"/>
            </a:endParaRPr>
          </a:p>
        </p:txBody>
      </p:sp>
      <p:sp>
        <p:nvSpPr>
          <p:cNvPr id="3" name="Oval 2"/>
          <p:cNvSpPr/>
          <p:nvPr/>
        </p:nvSpPr>
        <p:spPr>
          <a:xfrm>
            <a:off x="3124200" y="914400"/>
            <a:ext cx="2971800" cy="990600"/>
          </a:xfrm>
          <a:prstGeom prst="ellipse">
            <a:avLst/>
          </a:prstGeom>
          <a:solidFill>
            <a:srgbClr val="FF3399"/>
          </a:solidFill>
          <a:effectLst>
            <a:glow rad="635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450850" algn="l"/>
              </a:tabLst>
            </a:pPr>
            <a:r>
              <a:rPr lang="fa-IR" sz="2400" dirty="0" smtClean="0">
                <a:ln w="18415" cmpd="sng">
                  <a:solidFill>
                    <a:srgbClr val="92D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anose="00000700000000000000" pitchFamily="2" charset="-78"/>
              </a:rPr>
              <a:t>آهـن و آتـش</a:t>
            </a:r>
            <a:endParaRPr lang="en-US" sz="2400" dirty="0">
              <a:ln w="18415" cmpd="sng">
                <a:solidFill>
                  <a:srgbClr val="92D05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hoto_2017-08-20_18-53-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2600" y="1326641"/>
            <a:ext cx="5867400" cy="3931159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softEdge rad="317500"/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9" presetClass="exit" presetSubtype="0" accel="10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-76200" y="1447801"/>
          <a:ext cx="8610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Freeform 8"/>
          <p:cNvSpPr/>
          <p:nvPr/>
        </p:nvSpPr>
        <p:spPr>
          <a:xfrm>
            <a:off x="7523018" y="2646219"/>
            <a:ext cx="2001983" cy="2001982"/>
          </a:xfrm>
          <a:custGeom>
            <a:avLst/>
            <a:gdLst>
              <a:gd name="connsiteX0" fmla="*/ 0 w 2001982"/>
              <a:gd name="connsiteY0" fmla="*/ 1000991 h 2001982"/>
              <a:gd name="connsiteX1" fmla="*/ 293185 w 2001982"/>
              <a:gd name="connsiteY1" fmla="*/ 293184 h 2001982"/>
              <a:gd name="connsiteX2" fmla="*/ 1000993 w 2001982"/>
              <a:gd name="connsiteY2" fmla="*/ 2 h 2001982"/>
              <a:gd name="connsiteX3" fmla="*/ 1708800 w 2001982"/>
              <a:gd name="connsiteY3" fmla="*/ 293187 h 2001982"/>
              <a:gd name="connsiteX4" fmla="*/ 2001982 w 2001982"/>
              <a:gd name="connsiteY4" fmla="*/ 1000995 h 2001982"/>
              <a:gd name="connsiteX5" fmla="*/ 1708798 w 2001982"/>
              <a:gd name="connsiteY5" fmla="*/ 1708803 h 2001982"/>
              <a:gd name="connsiteX6" fmla="*/ 1000990 w 2001982"/>
              <a:gd name="connsiteY6" fmla="*/ 2001986 h 2001982"/>
              <a:gd name="connsiteX7" fmla="*/ 293182 w 2001982"/>
              <a:gd name="connsiteY7" fmla="*/ 1708802 h 2001982"/>
              <a:gd name="connsiteX8" fmla="*/ -1 w 2001982"/>
              <a:gd name="connsiteY8" fmla="*/ 1000994 h 2001982"/>
              <a:gd name="connsiteX9" fmla="*/ 0 w 2001982"/>
              <a:gd name="connsiteY9" fmla="*/ 1000991 h 2001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1982" h="2001982">
                <a:moveTo>
                  <a:pt x="0" y="1000991"/>
                </a:moveTo>
                <a:cubicBezTo>
                  <a:pt x="0" y="735512"/>
                  <a:pt x="105462" y="480906"/>
                  <a:pt x="293185" y="293184"/>
                </a:cubicBezTo>
                <a:cubicBezTo>
                  <a:pt x="480908" y="105462"/>
                  <a:pt x="735514" y="1"/>
                  <a:pt x="1000993" y="2"/>
                </a:cubicBezTo>
                <a:cubicBezTo>
                  <a:pt x="1266472" y="2"/>
                  <a:pt x="1521078" y="105464"/>
                  <a:pt x="1708800" y="293187"/>
                </a:cubicBezTo>
                <a:cubicBezTo>
                  <a:pt x="1896522" y="480910"/>
                  <a:pt x="2001983" y="735516"/>
                  <a:pt x="2001982" y="1000995"/>
                </a:cubicBezTo>
                <a:cubicBezTo>
                  <a:pt x="2001982" y="1266474"/>
                  <a:pt x="1896521" y="1521080"/>
                  <a:pt x="1708798" y="1708803"/>
                </a:cubicBezTo>
                <a:cubicBezTo>
                  <a:pt x="1521076" y="1896525"/>
                  <a:pt x="1266470" y="2001986"/>
                  <a:pt x="1000990" y="2001986"/>
                </a:cubicBezTo>
                <a:cubicBezTo>
                  <a:pt x="735511" y="2001986"/>
                  <a:pt x="480905" y="1896524"/>
                  <a:pt x="293182" y="1708802"/>
                </a:cubicBezTo>
                <a:cubicBezTo>
                  <a:pt x="105460" y="1521080"/>
                  <a:pt x="-1" y="1266473"/>
                  <a:pt x="-1" y="1000994"/>
                </a:cubicBezTo>
                <a:cubicBezTo>
                  <a:pt x="-1" y="1000993"/>
                  <a:pt x="0" y="1000992"/>
                  <a:pt x="0" y="1000991"/>
                </a:cubicBezTo>
                <a:close/>
              </a:path>
            </a:pathLst>
          </a:custGeom>
          <a:solidFill>
            <a:srgbClr val="FFFF00"/>
          </a:solidFill>
          <a:ln w="76200"/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6781801" y="3314206"/>
            <a:ext cx="1181595" cy="1181595"/>
          </a:xfrm>
          <a:custGeom>
            <a:avLst/>
            <a:gdLst>
              <a:gd name="connsiteX0" fmla="*/ 0 w 1181595"/>
              <a:gd name="connsiteY0" fmla="*/ 590798 h 1181595"/>
              <a:gd name="connsiteX1" fmla="*/ 173041 w 1181595"/>
              <a:gd name="connsiteY1" fmla="*/ 173041 h 1181595"/>
              <a:gd name="connsiteX2" fmla="*/ 590799 w 1181595"/>
              <a:gd name="connsiteY2" fmla="*/ 1 h 1181595"/>
              <a:gd name="connsiteX3" fmla="*/ 1008556 w 1181595"/>
              <a:gd name="connsiteY3" fmla="*/ 173042 h 1181595"/>
              <a:gd name="connsiteX4" fmla="*/ 1181596 w 1181595"/>
              <a:gd name="connsiteY4" fmla="*/ 590800 h 1181595"/>
              <a:gd name="connsiteX5" fmla="*/ 1008555 w 1181595"/>
              <a:gd name="connsiteY5" fmla="*/ 1008557 h 1181595"/>
              <a:gd name="connsiteX6" fmla="*/ 590798 w 1181595"/>
              <a:gd name="connsiteY6" fmla="*/ 1181598 h 1181595"/>
              <a:gd name="connsiteX7" fmla="*/ 173041 w 1181595"/>
              <a:gd name="connsiteY7" fmla="*/ 1008557 h 1181595"/>
              <a:gd name="connsiteX8" fmla="*/ 1 w 1181595"/>
              <a:gd name="connsiteY8" fmla="*/ 590799 h 1181595"/>
              <a:gd name="connsiteX9" fmla="*/ 0 w 1181595"/>
              <a:gd name="connsiteY9" fmla="*/ 590798 h 118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1595" h="1181595">
                <a:moveTo>
                  <a:pt x="0" y="590798"/>
                </a:moveTo>
                <a:cubicBezTo>
                  <a:pt x="0" y="434109"/>
                  <a:pt x="62245" y="283837"/>
                  <a:pt x="173041" y="173041"/>
                </a:cubicBezTo>
                <a:cubicBezTo>
                  <a:pt x="283837" y="62245"/>
                  <a:pt x="434109" y="1"/>
                  <a:pt x="590799" y="1"/>
                </a:cubicBezTo>
                <a:cubicBezTo>
                  <a:pt x="747488" y="1"/>
                  <a:pt x="897760" y="62246"/>
                  <a:pt x="1008556" y="173042"/>
                </a:cubicBezTo>
                <a:cubicBezTo>
                  <a:pt x="1119352" y="283838"/>
                  <a:pt x="1181596" y="434110"/>
                  <a:pt x="1181596" y="590800"/>
                </a:cubicBezTo>
                <a:cubicBezTo>
                  <a:pt x="1181596" y="747489"/>
                  <a:pt x="1119351" y="897761"/>
                  <a:pt x="1008555" y="1008557"/>
                </a:cubicBezTo>
                <a:cubicBezTo>
                  <a:pt x="897759" y="1119353"/>
                  <a:pt x="747487" y="1181598"/>
                  <a:pt x="590798" y="1181598"/>
                </a:cubicBezTo>
                <a:cubicBezTo>
                  <a:pt x="434109" y="1181598"/>
                  <a:pt x="283837" y="1119353"/>
                  <a:pt x="173041" y="1008557"/>
                </a:cubicBezTo>
                <a:cubicBezTo>
                  <a:pt x="62245" y="897761"/>
                  <a:pt x="0" y="747489"/>
                  <a:pt x="1" y="590799"/>
                </a:cubicBezTo>
                <a:lnTo>
                  <a:pt x="0" y="590798"/>
                </a:lnTo>
                <a:close/>
              </a:path>
            </a:pathLst>
          </a:custGeom>
          <a:solidFill>
            <a:srgbClr val="00FFFF"/>
          </a:solidFill>
          <a:ln w="76200">
            <a:solidFill>
              <a:schemeClr val="bg1"/>
            </a:solidFill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2577" y="2551837"/>
            <a:ext cx="707038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rtl="1">
              <a:lnSpc>
                <a:spcPct val="150000"/>
              </a:lnSpc>
            </a:pPr>
            <a:r>
              <a:rPr lang="fa-I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B Karim" pitchFamily="2" charset="-78"/>
              </a:rPr>
              <a:t>قلب مومن ،</a:t>
            </a:r>
          </a:p>
          <a:p>
            <a:pPr lvl="0" algn="ctr" rtl="1">
              <a:lnSpc>
                <a:spcPct val="150000"/>
              </a:lnSpc>
            </a:pPr>
            <a:r>
              <a:rPr lang="fa-I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B Karim" pitchFamily="2" charset="-78"/>
              </a:rPr>
              <a:t>  تنها چیزی است که در این عالم </a:t>
            </a:r>
            <a:r>
              <a:rPr lang="fa-IR" sz="4000" b="1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arim" pitchFamily="2" charset="-78"/>
              </a:rPr>
              <a:t>نقطه</a:t>
            </a:r>
            <a:r>
              <a:rPr lang="fa-I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B Karim" pitchFamily="2" charset="-78"/>
              </a:rPr>
              <a:t> </a:t>
            </a:r>
            <a:r>
              <a:rPr lang="fa-IR" sz="4000" b="1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arim" pitchFamily="2" charset="-78"/>
              </a:rPr>
              <a:t>ذوب</a:t>
            </a:r>
            <a:r>
              <a:rPr lang="fa-I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B Karim" pitchFamily="2" charset="-78"/>
              </a:rPr>
              <a:t> </a:t>
            </a:r>
            <a:r>
              <a:rPr lang="fa-I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B Karim" pitchFamily="2" charset="-78"/>
              </a:rPr>
              <a:t>ندارد. </a:t>
            </a:r>
            <a:endParaRPr lang="fa-IR" sz="4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Karim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94990" y="2960263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rtl="1"/>
            <a:r>
              <a:rPr lang="fa-IR" sz="4000" b="1" dirty="0" smtClean="0">
                <a:ln/>
                <a:solidFill>
                  <a:srgbClr val="002060"/>
                </a:solidFill>
                <a:cs typeface="B Titr" panose="00000700000000000000" pitchFamily="2" charset="-78"/>
              </a:rPr>
              <a:t>علم زندگی</a:t>
            </a:r>
            <a:endParaRPr lang="en-US" sz="4000" b="1" dirty="0">
              <a:ln/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4" presetClass="emph" presetSubtype="0" repeatCount="2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9" grpId="0" animBg="1"/>
      <p:bldP spid="10" grpId="0" animBg="1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457200" y="2438400"/>
            <a:ext cx="8153400" cy="335280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33400" y="2743200"/>
            <a:ext cx="77724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 smtClean="0">
                <a:cs typeface="B Karim" pitchFamily="2" charset="-78"/>
              </a:rPr>
              <a:t>سناریوی خشن و بی منطق انتخاب </a:t>
            </a:r>
            <a:r>
              <a:rPr lang="fa-IR" sz="2800" dirty="0" smtClean="0">
                <a:cs typeface="B Karim" pitchFamily="2" charset="-78"/>
              </a:rPr>
              <a:t>خلیفه، </a:t>
            </a:r>
            <a:r>
              <a:rPr lang="fa-IR" sz="2800" dirty="0" smtClean="0">
                <a:cs typeface="B Karim" pitchFamily="2" charset="-78"/>
              </a:rPr>
              <a:t>چنان بود که حکومت به امام علی (علیه السلام) نرسد .</a:t>
            </a:r>
          </a:p>
          <a:p>
            <a:pPr algn="r" rtl="1"/>
            <a:r>
              <a:rPr lang="fa-IR" sz="2800" dirty="0" smtClean="0">
                <a:cs typeface="B Karim" pitchFamily="2" charset="-78"/>
              </a:rPr>
              <a:t>ایشان فرمودند : </a:t>
            </a:r>
          </a:p>
          <a:p>
            <a:pPr algn="ctr" rtl="1"/>
            <a:r>
              <a:rPr lang="fa-IR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a-I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نه ! </a:t>
            </a:r>
            <a:r>
              <a:rPr lang="fa-IR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Badr" pitchFamily="2" charset="-78"/>
              </a:rPr>
              <a:t>بلکه عمل به کتاب </a:t>
            </a:r>
            <a:r>
              <a:rPr lang="fa-IR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Badr" pitchFamily="2" charset="-78"/>
              </a:rPr>
              <a:t>خدا </a:t>
            </a:r>
            <a:r>
              <a:rPr lang="fa-IR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Badr" pitchFamily="2" charset="-78"/>
              </a:rPr>
              <a:t>و سنت رسول </a:t>
            </a:r>
            <a:r>
              <a:rPr lang="fa-IR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Badr" pitchFamily="2" charset="-78"/>
              </a:rPr>
              <a:t>او...</a:t>
            </a:r>
            <a:endParaRPr lang="fa-IR" sz="2000" b="1" i="1" dirty="0" smtClean="0">
              <a:solidFill>
                <a:schemeClr val="accent6">
                  <a:lumMod val="75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Badr" pitchFamily="2" charset="-78"/>
            </a:endParaRPr>
          </a:p>
          <a:p>
            <a:pPr algn="r" rtl="1"/>
            <a:endParaRPr lang="fa-IR" b="1" dirty="0" smtClean="0"/>
          </a:p>
          <a:p>
            <a:pPr algn="ctr" rtl="1"/>
            <a:r>
              <a:rPr lang="fa-IR" sz="2800" b="1" dirty="0" smtClean="0">
                <a:solidFill>
                  <a:schemeClr val="accent6">
                    <a:lumMod val="50000"/>
                  </a:schemeClr>
                </a:solidFill>
                <a:cs typeface="B Karim" pitchFamily="2" charset="-78"/>
              </a:rPr>
              <a:t>این نه ، درسی بزرگ </a:t>
            </a:r>
            <a:r>
              <a:rPr lang="fa-IR" sz="2800" b="1" dirty="0" smtClean="0">
                <a:solidFill>
                  <a:schemeClr val="accent6">
                    <a:lumMod val="50000"/>
                  </a:schemeClr>
                </a:solidFill>
                <a:cs typeface="B Karim" pitchFamily="2" charset="-78"/>
              </a:rPr>
              <a:t>و </a:t>
            </a:r>
            <a:r>
              <a:rPr lang="fa-IR" sz="2800" b="1" dirty="0" smtClean="0">
                <a:solidFill>
                  <a:schemeClr val="accent6">
                    <a:lumMod val="50000"/>
                  </a:schemeClr>
                </a:solidFill>
                <a:cs typeface="B Karim" pitchFamily="2" charset="-78"/>
              </a:rPr>
              <a:t>شکوهمندترین نه برای همه تاریخ بود</a:t>
            </a:r>
            <a:endParaRPr lang="en-US" sz="2000" b="1" dirty="0"/>
          </a:p>
        </p:txBody>
      </p:sp>
      <p:sp>
        <p:nvSpPr>
          <p:cNvPr id="4" name="Oval 3"/>
          <p:cNvSpPr/>
          <p:nvPr/>
        </p:nvSpPr>
        <p:spPr>
          <a:xfrm>
            <a:off x="2590800" y="914400"/>
            <a:ext cx="3962400" cy="990600"/>
          </a:xfrm>
          <a:prstGeom prst="ellipse">
            <a:avLst/>
          </a:prstGeom>
          <a:solidFill>
            <a:srgbClr val="FF3399"/>
          </a:solidFill>
          <a:effectLst>
            <a:glow rad="635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450850" algn="l"/>
              </a:tabLst>
            </a:pPr>
            <a:r>
              <a:rPr lang="fa-IR" sz="2400" dirty="0" smtClean="0">
                <a:ln w="18415" cmpd="sng">
                  <a:solidFill>
                    <a:srgbClr val="92D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anose="00000700000000000000" pitchFamily="2" charset="-78"/>
              </a:rPr>
              <a:t>یک نه برای همه تاریخ </a:t>
            </a:r>
            <a:endParaRPr lang="en-US" sz="2400" dirty="0">
              <a:ln w="18415" cmpd="sng">
                <a:solidFill>
                  <a:srgbClr val="92D05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470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38200" y="1219200"/>
            <a:ext cx="7543800" cy="4419600"/>
          </a:xfrm>
          <a:prstGeom prst="roundRect">
            <a:avLst>
              <a:gd name="adj" fmla="val 22309"/>
            </a:avLst>
          </a:prstGeom>
          <a:noFill/>
          <a:ln w="38100" cap="sq" cmpd="dbl">
            <a:solidFill>
              <a:srgbClr val="00B050"/>
            </a:solidFill>
            <a:prstDash val="sysDash"/>
            <a:beve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143000" y="1694348"/>
            <a:ext cx="6858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Karim" pitchFamily="2" charset="-78"/>
              </a:rPr>
              <a:t>   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Karim" pitchFamily="2" charset="-78"/>
            </a:endParaRPr>
          </a:p>
          <a:p>
            <a:pPr marL="457200" marR="0" lvl="0" indent="-45720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fa-IR" sz="2800" b="0" i="0" u="none" strike="noStrike" cap="none" normalizeH="0" baseline="0" dirty="0" smtClean="0">
                <a:ln w="3175">
                  <a:solidFill>
                    <a:srgbClr val="00B050"/>
                  </a:solidFill>
                </a:ln>
                <a:solidFill>
                  <a:srgbClr val="FF66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مال و ثروت ، شرط لازم و اصلی برای تصویرگری شکوه و بزرگی </a:t>
            </a:r>
            <a:r>
              <a:rPr kumimoji="0" lang="fa-IR" sz="2800" b="0" i="0" u="none" strike="noStrike" cap="none" normalizeH="0" baseline="0" dirty="0" smtClean="0">
                <a:ln w="3175">
                  <a:solidFill>
                    <a:srgbClr val="00B050"/>
                  </a:solidFill>
                </a:ln>
                <a:solidFill>
                  <a:srgbClr val="FF66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نیست.</a:t>
            </a:r>
            <a:endParaRPr kumimoji="0" lang="fa-IR" sz="2800" b="0" i="0" u="none" strike="noStrike" cap="none" normalizeH="0" baseline="0" dirty="0" smtClean="0">
              <a:ln w="3175">
                <a:solidFill>
                  <a:srgbClr val="00B050"/>
                </a:solidFill>
              </a:ln>
              <a:solidFill>
                <a:srgbClr val="FF66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Calibri" pitchFamily="34" charset="0"/>
              <a:ea typeface="Calibri" pitchFamily="34" charset="0"/>
              <a:cs typeface="B Karim" pitchFamily="2" charset="-78"/>
            </a:endParaRPr>
          </a:p>
          <a:p>
            <a:pPr marL="457200" marR="0" lvl="0" indent="-45720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fa-IR" sz="2800" b="0" i="0" u="none" strike="noStrike" cap="none" normalizeH="0" baseline="0" dirty="0" smtClean="0">
                <a:ln w="3175">
                  <a:solidFill>
                    <a:srgbClr val="00B050"/>
                  </a:solidFill>
                </a:ln>
                <a:solidFill>
                  <a:srgbClr val="FF66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خاندان و عشیره و </a:t>
            </a:r>
            <a:r>
              <a:rPr kumimoji="0" lang="fa-IR" sz="2800" b="0" i="0" u="none" strike="noStrike" cap="none" normalizeH="0" baseline="0" dirty="0" smtClean="0">
                <a:ln w="3175">
                  <a:solidFill>
                    <a:srgbClr val="00B050"/>
                  </a:solidFill>
                </a:ln>
                <a:solidFill>
                  <a:srgbClr val="FF66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قبیله، </a:t>
            </a:r>
            <a:r>
              <a:rPr kumimoji="0" lang="fa-IR" sz="2800" b="0" i="0" u="none" strike="noStrike" cap="none" normalizeH="0" baseline="0" dirty="0" smtClean="0">
                <a:ln w="3175">
                  <a:solidFill>
                    <a:srgbClr val="00B050"/>
                  </a:solidFill>
                </a:ln>
                <a:solidFill>
                  <a:srgbClr val="FF66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شرط لازم برای تصویرگری شکوه</a:t>
            </a:r>
            <a:r>
              <a:rPr kumimoji="0" lang="fa-IR" sz="2800" b="0" i="0" u="none" strike="noStrike" cap="none" normalizeH="0" dirty="0" smtClean="0">
                <a:ln w="3175">
                  <a:solidFill>
                    <a:srgbClr val="00B050"/>
                  </a:solidFill>
                </a:ln>
                <a:solidFill>
                  <a:srgbClr val="FF66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 و بزرگی </a:t>
            </a:r>
            <a:r>
              <a:rPr kumimoji="0" lang="fa-IR" sz="2800" b="0" i="0" u="none" strike="noStrike" cap="none" normalizeH="0" dirty="0" smtClean="0">
                <a:ln w="3175">
                  <a:solidFill>
                    <a:srgbClr val="00B050"/>
                  </a:solidFill>
                </a:ln>
                <a:solidFill>
                  <a:srgbClr val="FF66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نیست.</a:t>
            </a:r>
            <a:endParaRPr kumimoji="0" lang="fa-IR" sz="2800" b="0" i="0" u="none" strike="noStrike" cap="none" normalizeH="0" baseline="0" dirty="0" smtClean="0">
              <a:ln w="3175">
                <a:solidFill>
                  <a:srgbClr val="00B050"/>
                </a:solidFill>
              </a:ln>
              <a:solidFill>
                <a:srgbClr val="FF66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Calibri" pitchFamily="34" charset="0"/>
              <a:ea typeface="Calibri" pitchFamily="34" charset="0"/>
              <a:cs typeface="B Karim" pitchFamily="2" charset="-78"/>
            </a:endParaRPr>
          </a:p>
          <a:p>
            <a:pPr marL="457200" marR="0" lvl="0" indent="-45720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fa-IR" sz="2800" b="0" i="0" u="none" strike="noStrike" cap="none" normalizeH="0" baseline="0" dirty="0" smtClean="0">
                <a:ln w="3175">
                  <a:solidFill>
                    <a:srgbClr val="00B050"/>
                  </a:solidFill>
                </a:ln>
                <a:solidFill>
                  <a:srgbClr val="FF66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 اطاعت آسمان و زمین ، با </a:t>
            </a:r>
            <a:r>
              <a:rPr kumimoji="0" lang="fa-IR" sz="2800" b="0" i="0" u="none" strike="noStrike" cap="none" normalizeH="0" baseline="0" dirty="0" smtClean="0">
                <a:ln w="3175">
                  <a:solidFill>
                    <a:srgbClr val="00B050"/>
                  </a:solidFill>
                </a:ln>
                <a:solidFill>
                  <a:srgbClr val="FF66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شکوه‌تر </a:t>
            </a:r>
            <a:r>
              <a:rPr kumimoji="0" lang="fa-IR" sz="2800" b="0" i="0" u="none" strike="noStrike" cap="none" normalizeH="0" baseline="0" dirty="0" smtClean="0">
                <a:ln w="3175">
                  <a:solidFill>
                    <a:srgbClr val="00B050"/>
                  </a:solidFill>
                </a:ln>
                <a:solidFill>
                  <a:srgbClr val="FF66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است یا اطاعت وزیر و سرباز؟</a:t>
            </a:r>
          </a:p>
          <a:p>
            <a:pPr marL="457200" marR="0" lvl="0" indent="-45720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a-IR" sz="2800" b="0" i="0" u="none" strike="noStrike" cap="none" normalizeH="0" baseline="0" dirty="0" smtClean="0">
                <a:ln w="3175">
                  <a:solidFill>
                    <a:srgbClr val="00B050"/>
                  </a:solidFill>
                </a:ln>
                <a:solidFill>
                  <a:srgbClr val="FF66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       اگر</a:t>
            </a:r>
            <a:r>
              <a:rPr kumimoji="0" lang="fa-IR" sz="2800" b="0" i="0" u="none" strike="noStrike" cap="none" normalizeH="0" dirty="0" smtClean="0">
                <a:ln w="3175">
                  <a:solidFill>
                    <a:srgbClr val="00B050"/>
                  </a:solidFill>
                </a:ln>
                <a:solidFill>
                  <a:srgbClr val="FF66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 </a:t>
            </a:r>
            <a:r>
              <a:rPr kumimoji="0" lang="fa-IR" sz="2800" b="0" i="0" u="none" strike="noStrike" cap="none" normalizeH="0" dirty="0" smtClean="0">
                <a:ln w="3175">
                  <a:solidFill>
                    <a:srgbClr val="00B050"/>
                  </a:solidFill>
                </a:ln>
                <a:solidFill>
                  <a:srgbClr val="FF66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می‌خواهی </a:t>
            </a:r>
            <a:r>
              <a:rPr kumimoji="0" lang="fa-IR" sz="2800" b="0" i="0" u="none" strike="noStrike" cap="none" normalizeH="0" dirty="0" smtClean="0">
                <a:ln w="3175">
                  <a:solidFill>
                    <a:srgbClr val="00B050"/>
                  </a:solidFill>
                </a:ln>
                <a:solidFill>
                  <a:srgbClr val="FF66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نان داشته </a:t>
            </a:r>
            <a:r>
              <a:rPr kumimoji="0" lang="fa-IR" sz="2800" b="0" i="0" u="none" strike="noStrike" cap="none" normalizeH="0" dirty="0" smtClean="0">
                <a:ln w="3175">
                  <a:solidFill>
                    <a:srgbClr val="00B050"/>
                  </a:solidFill>
                </a:ln>
                <a:solidFill>
                  <a:srgbClr val="FF66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باشی، </a:t>
            </a:r>
            <a:r>
              <a:rPr kumimoji="0" lang="fa-IR" sz="2800" b="0" i="0" u="none" strike="noStrike" cap="none" normalizeH="0" dirty="0" smtClean="0">
                <a:ln w="3175">
                  <a:solidFill>
                    <a:srgbClr val="00B050"/>
                  </a:solidFill>
                </a:ln>
                <a:solidFill>
                  <a:srgbClr val="FF66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آهن باش هرچند که </a:t>
            </a:r>
            <a:r>
              <a:rPr kumimoji="0" lang="fa-IR" sz="2800" b="0" i="0" u="none" strike="noStrike" cap="none" normalizeH="0" dirty="0" smtClean="0">
                <a:ln w="3175">
                  <a:solidFill>
                    <a:srgbClr val="00B050"/>
                  </a:solidFill>
                </a:ln>
                <a:solidFill>
                  <a:srgbClr val="FF66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آهن، </a:t>
            </a:r>
            <a:r>
              <a:rPr kumimoji="0" lang="fa-IR" sz="2800" b="0" i="0" u="none" strike="noStrike" cap="none" normalizeH="0" dirty="0" smtClean="0">
                <a:ln w="3175">
                  <a:solidFill>
                    <a:srgbClr val="00B050"/>
                  </a:solidFill>
                </a:ln>
                <a:solidFill>
                  <a:srgbClr val="FF66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فولاد و قدرت هم شرط لازم برای عزت و بزرگی آدمی </a:t>
            </a:r>
            <a:r>
              <a:rPr kumimoji="0" lang="fa-IR" sz="2800" b="0" i="0" u="none" strike="noStrike" cap="none" normalizeH="0" dirty="0" smtClean="0">
                <a:ln w="3175">
                  <a:solidFill>
                    <a:srgbClr val="00B050"/>
                  </a:solidFill>
                </a:ln>
                <a:solidFill>
                  <a:srgbClr val="FF66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نیست.</a:t>
            </a:r>
            <a:endParaRPr kumimoji="0" lang="fa-IR" sz="3600" b="0" i="0" u="none" strike="noStrike" cap="none" normalizeH="0" baseline="0" dirty="0" smtClean="0">
              <a:ln w="3175">
                <a:solidFill>
                  <a:srgbClr val="00B050"/>
                </a:solidFill>
              </a:ln>
              <a:solidFill>
                <a:srgbClr val="FF66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B Karim" pitchFamily="2" charset="-78"/>
            </a:endParaRPr>
          </a:p>
        </p:txBody>
      </p:sp>
      <p:sp>
        <p:nvSpPr>
          <p:cNvPr id="4" name="Oval 3"/>
          <p:cNvSpPr/>
          <p:nvPr/>
        </p:nvSpPr>
        <p:spPr>
          <a:xfrm>
            <a:off x="2819400" y="914400"/>
            <a:ext cx="3505200" cy="990600"/>
          </a:xfrm>
          <a:prstGeom prst="ellipse">
            <a:avLst/>
          </a:prstGeom>
          <a:solidFill>
            <a:srgbClr val="FF3399"/>
          </a:solidFill>
          <a:effectLst>
            <a:glow rad="635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450850" algn="l"/>
              </a:tabLst>
            </a:pPr>
            <a:r>
              <a:rPr lang="fa-IR" sz="2400" dirty="0" smtClean="0">
                <a:ln w="18415" cmpd="sng">
                  <a:solidFill>
                    <a:srgbClr val="92D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anose="00000700000000000000" pitchFamily="2" charset="-78"/>
              </a:rPr>
              <a:t>راز بزرگی و شکوه</a:t>
            </a:r>
            <a:endParaRPr lang="en-US" sz="2400" dirty="0">
              <a:ln w="18415" cmpd="sng">
                <a:solidFill>
                  <a:srgbClr val="92D05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-76200" y="1447801"/>
          <a:ext cx="8610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Freeform 8"/>
          <p:cNvSpPr/>
          <p:nvPr/>
        </p:nvSpPr>
        <p:spPr>
          <a:xfrm>
            <a:off x="7523018" y="2646219"/>
            <a:ext cx="2001983" cy="2001982"/>
          </a:xfrm>
          <a:custGeom>
            <a:avLst/>
            <a:gdLst>
              <a:gd name="connsiteX0" fmla="*/ 0 w 2001982"/>
              <a:gd name="connsiteY0" fmla="*/ 1000991 h 2001982"/>
              <a:gd name="connsiteX1" fmla="*/ 293185 w 2001982"/>
              <a:gd name="connsiteY1" fmla="*/ 293184 h 2001982"/>
              <a:gd name="connsiteX2" fmla="*/ 1000993 w 2001982"/>
              <a:gd name="connsiteY2" fmla="*/ 2 h 2001982"/>
              <a:gd name="connsiteX3" fmla="*/ 1708800 w 2001982"/>
              <a:gd name="connsiteY3" fmla="*/ 293187 h 2001982"/>
              <a:gd name="connsiteX4" fmla="*/ 2001982 w 2001982"/>
              <a:gd name="connsiteY4" fmla="*/ 1000995 h 2001982"/>
              <a:gd name="connsiteX5" fmla="*/ 1708798 w 2001982"/>
              <a:gd name="connsiteY5" fmla="*/ 1708803 h 2001982"/>
              <a:gd name="connsiteX6" fmla="*/ 1000990 w 2001982"/>
              <a:gd name="connsiteY6" fmla="*/ 2001986 h 2001982"/>
              <a:gd name="connsiteX7" fmla="*/ 293182 w 2001982"/>
              <a:gd name="connsiteY7" fmla="*/ 1708802 h 2001982"/>
              <a:gd name="connsiteX8" fmla="*/ -1 w 2001982"/>
              <a:gd name="connsiteY8" fmla="*/ 1000994 h 2001982"/>
              <a:gd name="connsiteX9" fmla="*/ 0 w 2001982"/>
              <a:gd name="connsiteY9" fmla="*/ 1000991 h 2001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1982" h="2001982">
                <a:moveTo>
                  <a:pt x="0" y="1000991"/>
                </a:moveTo>
                <a:cubicBezTo>
                  <a:pt x="0" y="735512"/>
                  <a:pt x="105462" y="480906"/>
                  <a:pt x="293185" y="293184"/>
                </a:cubicBezTo>
                <a:cubicBezTo>
                  <a:pt x="480908" y="105462"/>
                  <a:pt x="735514" y="1"/>
                  <a:pt x="1000993" y="2"/>
                </a:cubicBezTo>
                <a:cubicBezTo>
                  <a:pt x="1266472" y="2"/>
                  <a:pt x="1521078" y="105464"/>
                  <a:pt x="1708800" y="293187"/>
                </a:cubicBezTo>
                <a:cubicBezTo>
                  <a:pt x="1896522" y="480910"/>
                  <a:pt x="2001983" y="735516"/>
                  <a:pt x="2001982" y="1000995"/>
                </a:cubicBezTo>
                <a:cubicBezTo>
                  <a:pt x="2001982" y="1266474"/>
                  <a:pt x="1896521" y="1521080"/>
                  <a:pt x="1708798" y="1708803"/>
                </a:cubicBezTo>
                <a:cubicBezTo>
                  <a:pt x="1521076" y="1896525"/>
                  <a:pt x="1266470" y="2001986"/>
                  <a:pt x="1000990" y="2001986"/>
                </a:cubicBezTo>
                <a:cubicBezTo>
                  <a:pt x="735511" y="2001986"/>
                  <a:pt x="480905" y="1896524"/>
                  <a:pt x="293182" y="1708802"/>
                </a:cubicBezTo>
                <a:cubicBezTo>
                  <a:pt x="105460" y="1521080"/>
                  <a:pt x="-1" y="1266473"/>
                  <a:pt x="-1" y="1000994"/>
                </a:cubicBezTo>
                <a:cubicBezTo>
                  <a:pt x="-1" y="1000993"/>
                  <a:pt x="0" y="1000992"/>
                  <a:pt x="0" y="1000991"/>
                </a:cubicBezTo>
                <a:close/>
              </a:path>
            </a:pathLst>
          </a:custGeom>
          <a:solidFill>
            <a:srgbClr val="FFFF00"/>
          </a:solidFill>
          <a:ln w="76200"/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6781801" y="3314206"/>
            <a:ext cx="1181595" cy="1181595"/>
          </a:xfrm>
          <a:custGeom>
            <a:avLst/>
            <a:gdLst>
              <a:gd name="connsiteX0" fmla="*/ 0 w 1181595"/>
              <a:gd name="connsiteY0" fmla="*/ 590798 h 1181595"/>
              <a:gd name="connsiteX1" fmla="*/ 173041 w 1181595"/>
              <a:gd name="connsiteY1" fmla="*/ 173041 h 1181595"/>
              <a:gd name="connsiteX2" fmla="*/ 590799 w 1181595"/>
              <a:gd name="connsiteY2" fmla="*/ 1 h 1181595"/>
              <a:gd name="connsiteX3" fmla="*/ 1008556 w 1181595"/>
              <a:gd name="connsiteY3" fmla="*/ 173042 h 1181595"/>
              <a:gd name="connsiteX4" fmla="*/ 1181596 w 1181595"/>
              <a:gd name="connsiteY4" fmla="*/ 590800 h 1181595"/>
              <a:gd name="connsiteX5" fmla="*/ 1008555 w 1181595"/>
              <a:gd name="connsiteY5" fmla="*/ 1008557 h 1181595"/>
              <a:gd name="connsiteX6" fmla="*/ 590798 w 1181595"/>
              <a:gd name="connsiteY6" fmla="*/ 1181598 h 1181595"/>
              <a:gd name="connsiteX7" fmla="*/ 173041 w 1181595"/>
              <a:gd name="connsiteY7" fmla="*/ 1008557 h 1181595"/>
              <a:gd name="connsiteX8" fmla="*/ 1 w 1181595"/>
              <a:gd name="connsiteY8" fmla="*/ 590799 h 1181595"/>
              <a:gd name="connsiteX9" fmla="*/ 0 w 1181595"/>
              <a:gd name="connsiteY9" fmla="*/ 590798 h 118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1595" h="1181595">
                <a:moveTo>
                  <a:pt x="0" y="590798"/>
                </a:moveTo>
                <a:cubicBezTo>
                  <a:pt x="0" y="434109"/>
                  <a:pt x="62245" y="283837"/>
                  <a:pt x="173041" y="173041"/>
                </a:cubicBezTo>
                <a:cubicBezTo>
                  <a:pt x="283837" y="62245"/>
                  <a:pt x="434109" y="1"/>
                  <a:pt x="590799" y="1"/>
                </a:cubicBezTo>
                <a:cubicBezTo>
                  <a:pt x="747488" y="1"/>
                  <a:pt x="897760" y="62246"/>
                  <a:pt x="1008556" y="173042"/>
                </a:cubicBezTo>
                <a:cubicBezTo>
                  <a:pt x="1119352" y="283838"/>
                  <a:pt x="1181596" y="434110"/>
                  <a:pt x="1181596" y="590800"/>
                </a:cubicBezTo>
                <a:cubicBezTo>
                  <a:pt x="1181596" y="747489"/>
                  <a:pt x="1119351" y="897761"/>
                  <a:pt x="1008555" y="1008557"/>
                </a:cubicBezTo>
                <a:cubicBezTo>
                  <a:pt x="897759" y="1119353"/>
                  <a:pt x="747487" y="1181598"/>
                  <a:pt x="590798" y="1181598"/>
                </a:cubicBezTo>
                <a:cubicBezTo>
                  <a:pt x="434109" y="1181598"/>
                  <a:pt x="283837" y="1119353"/>
                  <a:pt x="173041" y="1008557"/>
                </a:cubicBezTo>
                <a:cubicBezTo>
                  <a:pt x="62245" y="897761"/>
                  <a:pt x="0" y="747489"/>
                  <a:pt x="1" y="590799"/>
                </a:cubicBezTo>
                <a:lnTo>
                  <a:pt x="0" y="590798"/>
                </a:lnTo>
                <a:close/>
              </a:path>
            </a:pathLst>
          </a:custGeom>
          <a:solidFill>
            <a:srgbClr val="00FFFF"/>
          </a:solidFill>
          <a:ln w="76200">
            <a:solidFill>
              <a:schemeClr val="bg1"/>
            </a:solidFill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25785" y="2646219"/>
            <a:ext cx="4538422" cy="1685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rtl="1">
              <a:lnSpc>
                <a:spcPct val="150000"/>
              </a:lnSpc>
            </a:pPr>
            <a:r>
              <a:rPr lang="fa-I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راز </a:t>
            </a:r>
            <a:r>
              <a:rPr lang="fa-I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بزرگی و شکوه ابدی ، </a:t>
            </a:r>
          </a:p>
          <a:p>
            <a:pPr lvl="0" algn="ctr" rtl="1">
              <a:lnSpc>
                <a:spcPct val="150000"/>
              </a:lnSpc>
            </a:pPr>
            <a:r>
              <a:rPr lang="fa-I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در بندگی و اتصال به خداوند است</a:t>
            </a:r>
            <a:endParaRPr lang="fa-IR" sz="4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Karim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94990" y="2960263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rtl="1"/>
            <a:r>
              <a:rPr lang="fa-IR" sz="4000" b="1" dirty="0" smtClean="0">
                <a:ln/>
                <a:solidFill>
                  <a:srgbClr val="002060"/>
                </a:solidFill>
                <a:cs typeface="B Titr" panose="00000700000000000000" pitchFamily="2" charset="-78"/>
              </a:rPr>
              <a:t>علم زندگی</a:t>
            </a:r>
            <a:endParaRPr lang="en-US" sz="4000" b="1" dirty="0">
              <a:ln/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4" presetClass="emph" presetSubtype="0" repeatCount="2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9" grpId="0" animBg="1"/>
      <p:bldP spid="10" grpId="0" animBg="1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b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que 27"/>
          <p:cNvSpPr/>
          <p:nvPr/>
        </p:nvSpPr>
        <p:spPr>
          <a:xfrm>
            <a:off x="457200" y="2514600"/>
            <a:ext cx="8229600" cy="2667000"/>
          </a:xfrm>
          <a:prstGeom prst="plaque">
            <a:avLst>
              <a:gd name="adj" fmla="val 9503"/>
            </a:avLst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762000" y="2514600"/>
            <a:ext cx="7696200" cy="2246769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justLow" rtl="1"/>
            <a:r>
              <a:rPr lang="fa-IR" sz="2800" dirty="0" smtClean="0">
                <a:ln w="18415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Roya" panose="00000400000000000000" pitchFamily="2" charset="-78"/>
              </a:rPr>
              <a:t>.. همه ما از تحسین لذت </a:t>
            </a:r>
            <a:r>
              <a:rPr lang="fa-IR" sz="2800" dirty="0" smtClean="0">
                <a:ln w="18415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Roya" panose="00000400000000000000" pitchFamily="2" charset="-78"/>
              </a:rPr>
              <a:t>می‌بریم </a:t>
            </a:r>
            <a:r>
              <a:rPr lang="fa-IR" sz="2800" dirty="0" smtClean="0">
                <a:ln w="18415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Roya" panose="00000400000000000000" pitchFamily="2" charset="-78"/>
              </a:rPr>
              <a:t>و </a:t>
            </a:r>
            <a:r>
              <a:rPr lang="fa-IR" sz="2800" dirty="0" smtClean="0">
                <a:ln w="18415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Roya" panose="00000400000000000000" pitchFamily="2" charset="-78"/>
              </a:rPr>
              <a:t>نمی‌خواهیم </a:t>
            </a:r>
            <a:r>
              <a:rPr lang="fa-IR" sz="2800" dirty="0" smtClean="0">
                <a:ln w="18415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Roya" panose="00000400000000000000" pitchFamily="2" charset="-78"/>
              </a:rPr>
              <a:t>از آن محروم </a:t>
            </a:r>
            <a:r>
              <a:rPr lang="fa-IR" sz="2800" dirty="0" smtClean="0">
                <a:ln w="18415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Roya" panose="00000400000000000000" pitchFamily="2" charset="-78"/>
              </a:rPr>
              <a:t>شویم. </a:t>
            </a:r>
            <a:r>
              <a:rPr lang="fa-IR" sz="2800" dirty="0" smtClean="0">
                <a:ln w="18415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Roya" panose="00000400000000000000" pitchFamily="2" charset="-78"/>
              </a:rPr>
              <a:t>نیازی هم به این محرومیت نیست. به خودی </a:t>
            </a:r>
            <a:r>
              <a:rPr lang="fa-IR" sz="2800" dirty="0" smtClean="0">
                <a:ln w="18415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Roya" panose="00000400000000000000" pitchFamily="2" charset="-78"/>
              </a:rPr>
              <a:t>خود، </a:t>
            </a:r>
            <a:r>
              <a:rPr lang="fa-IR" sz="2800" dirty="0" smtClean="0">
                <a:ln w="18415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Roya" panose="00000400000000000000" pitchFamily="2" charset="-78"/>
              </a:rPr>
              <a:t>ناسالم نیست و در واقع تعریف و </a:t>
            </a:r>
            <a:r>
              <a:rPr lang="fa-IR" sz="2800" dirty="0" smtClean="0">
                <a:ln w="18415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Roya" panose="00000400000000000000" pitchFamily="2" charset="-78"/>
              </a:rPr>
              <a:t>تمجید، دل‌پذیر </a:t>
            </a:r>
            <a:r>
              <a:rPr lang="fa-IR" sz="2800" dirty="0" smtClean="0">
                <a:ln w="18415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Roya" panose="00000400000000000000" pitchFamily="2" charset="-78"/>
              </a:rPr>
              <a:t>و </a:t>
            </a:r>
            <a:r>
              <a:rPr lang="fa-IR" sz="2800" dirty="0" smtClean="0">
                <a:ln w="18415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Roya" panose="00000400000000000000" pitchFamily="2" charset="-78"/>
              </a:rPr>
              <a:t>لذت‌بخش است. </a:t>
            </a:r>
            <a:r>
              <a:rPr lang="fa-IR" sz="2800" dirty="0" smtClean="0">
                <a:ln w="18415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Roya" panose="00000400000000000000" pitchFamily="2" charset="-78"/>
              </a:rPr>
              <a:t>تایید </a:t>
            </a:r>
            <a:r>
              <a:rPr lang="fa-IR" sz="2800" dirty="0" smtClean="0">
                <a:ln w="18415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Roya" panose="00000400000000000000" pitchFamily="2" charset="-78"/>
              </a:rPr>
              <a:t>دیگران، </a:t>
            </a:r>
            <a:r>
              <a:rPr lang="fa-IR" sz="2800" dirty="0" smtClean="0">
                <a:ln w="18415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Roya" panose="00000400000000000000" pitchFamily="2" charset="-78"/>
              </a:rPr>
              <a:t>هنگامی تبدیل به یک نقطه ضعف </a:t>
            </a:r>
            <a:r>
              <a:rPr lang="fa-IR" sz="2800" dirty="0" smtClean="0">
                <a:ln w="18415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Roya" panose="00000400000000000000" pitchFamily="2" charset="-78"/>
              </a:rPr>
              <a:t>می‌شود </a:t>
            </a:r>
            <a:r>
              <a:rPr lang="fa-IR" sz="2800" dirty="0" smtClean="0">
                <a:ln w="18415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Roya" panose="00000400000000000000" pitchFamily="2" charset="-78"/>
              </a:rPr>
              <a:t>که به جای </a:t>
            </a:r>
            <a:r>
              <a:rPr lang="fa-IR" sz="2800" dirty="0" smtClean="0">
                <a:ln w="18415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Roya" panose="00000400000000000000" pitchFamily="2" charset="-78"/>
              </a:rPr>
              <a:t>این که </a:t>
            </a:r>
            <a:r>
              <a:rPr lang="fa-IR" sz="2800" dirty="0" smtClean="0">
                <a:ln w="18415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Roya" panose="00000400000000000000" pitchFamily="2" charset="-78"/>
              </a:rPr>
              <a:t>تنها یک میل و خواسته </a:t>
            </a:r>
            <a:r>
              <a:rPr lang="fa-IR" sz="2800" dirty="0" smtClean="0">
                <a:ln w="18415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Roya" panose="00000400000000000000" pitchFamily="2" charset="-78"/>
              </a:rPr>
              <a:t>باشد، </a:t>
            </a:r>
            <a:r>
              <a:rPr lang="fa-IR" sz="2800" dirty="0" smtClean="0">
                <a:ln w="18415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Roya" panose="00000400000000000000" pitchFamily="2" charset="-78"/>
              </a:rPr>
              <a:t>به صورت نیاز </a:t>
            </a:r>
            <a:r>
              <a:rPr lang="fa-IR" sz="2800" dirty="0" smtClean="0">
                <a:ln w="18415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Roya" panose="00000400000000000000" pitchFamily="2" charset="-78"/>
              </a:rPr>
              <a:t>در آید.</a:t>
            </a:r>
            <a:endParaRPr lang="en-US" sz="2800" dirty="0">
              <a:ln w="18415" cmpd="sng">
                <a:solidFill>
                  <a:schemeClr val="accent3">
                    <a:lumMod val="60000"/>
                    <a:lumOff val="4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Roya" panose="00000400000000000000" pitchFamily="2" charset="-78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1828800" y="990600"/>
            <a:ext cx="5410200" cy="990600"/>
          </a:xfrm>
          <a:prstGeom prst="ellipse">
            <a:avLst/>
          </a:prstGeom>
          <a:solidFill>
            <a:srgbClr val="FF3399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450850" algn="l"/>
              </a:tabLst>
            </a:pPr>
            <a:r>
              <a:rPr lang="fa-IR" sz="2400" dirty="0" smtClean="0">
                <a:ln w="18415" cmpd="sng">
                  <a:solidFill>
                    <a:srgbClr val="92D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anose="00000700000000000000" pitchFamily="2" charset="-78"/>
              </a:rPr>
              <a:t> تصویرگری از یک فرا شخصیت</a:t>
            </a:r>
            <a:endParaRPr lang="en-US" sz="2400" dirty="0">
              <a:ln w="18415" cmpd="sng">
                <a:solidFill>
                  <a:srgbClr val="92D05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3081227"/>
      </p:ext>
    </p:extLst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4800" y="762000"/>
            <a:ext cx="8534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4800" b="1" dirty="0" smtClean="0">
                <a:ln w="1905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B Karim" pitchFamily="2" charset="-78"/>
              </a:rPr>
              <a:t>فراشخصیت</a:t>
            </a:r>
          </a:p>
          <a:p>
            <a:pPr algn="ctr" rtl="1">
              <a:lnSpc>
                <a:spcPct val="200000"/>
              </a:lnSpc>
            </a:pPr>
            <a:r>
              <a:rPr lang="fa-IR" sz="4800" b="1" dirty="0" smtClean="0">
                <a:ln w="1905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B Karim" pitchFamily="2" charset="-78"/>
              </a:rPr>
              <a:t> </a:t>
            </a:r>
            <a:endParaRPr lang="fa-IR" sz="4800" b="1" dirty="0" smtClean="0">
              <a:ln w="19050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cs typeface="B Karim" pitchFamily="2" charset="-78"/>
            </a:endParaRPr>
          </a:p>
          <a:p>
            <a:pPr algn="ctr" rtl="1"/>
            <a:r>
              <a:rPr lang="fa-IR" sz="4800" b="1" dirty="0" smtClean="0">
                <a:ln w="1905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B Karim" pitchFamily="2" charset="-78"/>
              </a:rPr>
              <a:t>ستایش و سرزنش ، مدح و </a:t>
            </a:r>
            <a:r>
              <a:rPr lang="fa-IR" sz="4800" b="1" dirty="0" smtClean="0">
                <a:ln w="1905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B Karim" pitchFamily="2" charset="-78"/>
              </a:rPr>
              <a:t>ذم، </a:t>
            </a:r>
            <a:r>
              <a:rPr lang="fa-IR" sz="4800" b="1" dirty="0" smtClean="0">
                <a:ln w="1905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B Karim" pitchFamily="2" charset="-78"/>
              </a:rPr>
              <a:t>برایش مساوی </a:t>
            </a:r>
            <a:r>
              <a:rPr lang="fa-IR" sz="4800" b="1" dirty="0" smtClean="0">
                <a:ln w="1905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B Karim" pitchFamily="2" charset="-78"/>
              </a:rPr>
              <a:t>است.</a:t>
            </a:r>
            <a:endParaRPr lang="en-US" sz="4800" b="1" dirty="0">
              <a:ln w="19050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cs typeface="B Karim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b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-76200" y="1447801"/>
          <a:ext cx="8610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Freeform 8"/>
          <p:cNvSpPr/>
          <p:nvPr/>
        </p:nvSpPr>
        <p:spPr>
          <a:xfrm>
            <a:off x="7523018" y="2646219"/>
            <a:ext cx="2001983" cy="2001982"/>
          </a:xfrm>
          <a:custGeom>
            <a:avLst/>
            <a:gdLst>
              <a:gd name="connsiteX0" fmla="*/ 0 w 2001982"/>
              <a:gd name="connsiteY0" fmla="*/ 1000991 h 2001982"/>
              <a:gd name="connsiteX1" fmla="*/ 293185 w 2001982"/>
              <a:gd name="connsiteY1" fmla="*/ 293184 h 2001982"/>
              <a:gd name="connsiteX2" fmla="*/ 1000993 w 2001982"/>
              <a:gd name="connsiteY2" fmla="*/ 2 h 2001982"/>
              <a:gd name="connsiteX3" fmla="*/ 1708800 w 2001982"/>
              <a:gd name="connsiteY3" fmla="*/ 293187 h 2001982"/>
              <a:gd name="connsiteX4" fmla="*/ 2001982 w 2001982"/>
              <a:gd name="connsiteY4" fmla="*/ 1000995 h 2001982"/>
              <a:gd name="connsiteX5" fmla="*/ 1708798 w 2001982"/>
              <a:gd name="connsiteY5" fmla="*/ 1708803 h 2001982"/>
              <a:gd name="connsiteX6" fmla="*/ 1000990 w 2001982"/>
              <a:gd name="connsiteY6" fmla="*/ 2001986 h 2001982"/>
              <a:gd name="connsiteX7" fmla="*/ 293182 w 2001982"/>
              <a:gd name="connsiteY7" fmla="*/ 1708802 h 2001982"/>
              <a:gd name="connsiteX8" fmla="*/ -1 w 2001982"/>
              <a:gd name="connsiteY8" fmla="*/ 1000994 h 2001982"/>
              <a:gd name="connsiteX9" fmla="*/ 0 w 2001982"/>
              <a:gd name="connsiteY9" fmla="*/ 1000991 h 2001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1982" h="2001982">
                <a:moveTo>
                  <a:pt x="0" y="1000991"/>
                </a:moveTo>
                <a:cubicBezTo>
                  <a:pt x="0" y="735512"/>
                  <a:pt x="105462" y="480906"/>
                  <a:pt x="293185" y="293184"/>
                </a:cubicBezTo>
                <a:cubicBezTo>
                  <a:pt x="480908" y="105462"/>
                  <a:pt x="735514" y="1"/>
                  <a:pt x="1000993" y="2"/>
                </a:cubicBezTo>
                <a:cubicBezTo>
                  <a:pt x="1266472" y="2"/>
                  <a:pt x="1521078" y="105464"/>
                  <a:pt x="1708800" y="293187"/>
                </a:cubicBezTo>
                <a:cubicBezTo>
                  <a:pt x="1896522" y="480910"/>
                  <a:pt x="2001983" y="735516"/>
                  <a:pt x="2001982" y="1000995"/>
                </a:cubicBezTo>
                <a:cubicBezTo>
                  <a:pt x="2001982" y="1266474"/>
                  <a:pt x="1896521" y="1521080"/>
                  <a:pt x="1708798" y="1708803"/>
                </a:cubicBezTo>
                <a:cubicBezTo>
                  <a:pt x="1521076" y="1896525"/>
                  <a:pt x="1266470" y="2001986"/>
                  <a:pt x="1000990" y="2001986"/>
                </a:cubicBezTo>
                <a:cubicBezTo>
                  <a:pt x="735511" y="2001986"/>
                  <a:pt x="480905" y="1896524"/>
                  <a:pt x="293182" y="1708802"/>
                </a:cubicBezTo>
                <a:cubicBezTo>
                  <a:pt x="105460" y="1521080"/>
                  <a:pt x="-1" y="1266473"/>
                  <a:pt x="-1" y="1000994"/>
                </a:cubicBezTo>
                <a:cubicBezTo>
                  <a:pt x="-1" y="1000993"/>
                  <a:pt x="0" y="1000992"/>
                  <a:pt x="0" y="1000991"/>
                </a:cubicBezTo>
                <a:close/>
              </a:path>
            </a:pathLst>
          </a:custGeom>
          <a:solidFill>
            <a:srgbClr val="FFFF00"/>
          </a:solidFill>
          <a:ln w="76200"/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6781801" y="3314206"/>
            <a:ext cx="1181595" cy="1181595"/>
          </a:xfrm>
          <a:custGeom>
            <a:avLst/>
            <a:gdLst>
              <a:gd name="connsiteX0" fmla="*/ 0 w 1181595"/>
              <a:gd name="connsiteY0" fmla="*/ 590798 h 1181595"/>
              <a:gd name="connsiteX1" fmla="*/ 173041 w 1181595"/>
              <a:gd name="connsiteY1" fmla="*/ 173041 h 1181595"/>
              <a:gd name="connsiteX2" fmla="*/ 590799 w 1181595"/>
              <a:gd name="connsiteY2" fmla="*/ 1 h 1181595"/>
              <a:gd name="connsiteX3" fmla="*/ 1008556 w 1181595"/>
              <a:gd name="connsiteY3" fmla="*/ 173042 h 1181595"/>
              <a:gd name="connsiteX4" fmla="*/ 1181596 w 1181595"/>
              <a:gd name="connsiteY4" fmla="*/ 590800 h 1181595"/>
              <a:gd name="connsiteX5" fmla="*/ 1008555 w 1181595"/>
              <a:gd name="connsiteY5" fmla="*/ 1008557 h 1181595"/>
              <a:gd name="connsiteX6" fmla="*/ 590798 w 1181595"/>
              <a:gd name="connsiteY6" fmla="*/ 1181598 h 1181595"/>
              <a:gd name="connsiteX7" fmla="*/ 173041 w 1181595"/>
              <a:gd name="connsiteY7" fmla="*/ 1008557 h 1181595"/>
              <a:gd name="connsiteX8" fmla="*/ 1 w 1181595"/>
              <a:gd name="connsiteY8" fmla="*/ 590799 h 1181595"/>
              <a:gd name="connsiteX9" fmla="*/ 0 w 1181595"/>
              <a:gd name="connsiteY9" fmla="*/ 590798 h 118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1595" h="1181595">
                <a:moveTo>
                  <a:pt x="0" y="590798"/>
                </a:moveTo>
                <a:cubicBezTo>
                  <a:pt x="0" y="434109"/>
                  <a:pt x="62245" y="283837"/>
                  <a:pt x="173041" y="173041"/>
                </a:cubicBezTo>
                <a:cubicBezTo>
                  <a:pt x="283837" y="62245"/>
                  <a:pt x="434109" y="1"/>
                  <a:pt x="590799" y="1"/>
                </a:cubicBezTo>
                <a:cubicBezTo>
                  <a:pt x="747488" y="1"/>
                  <a:pt x="897760" y="62246"/>
                  <a:pt x="1008556" y="173042"/>
                </a:cubicBezTo>
                <a:cubicBezTo>
                  <a:pt x="1119352" y="283838"/>
                  <a:pt x="1181596" y="434110"/>
                  <a:pt x="1181596" y="590800"/>
                </a:cubicBezTo>
                <a:cubicBezTo>
                  <a:pt x="1181596" y="747489"/>
                  <a:pt x="1119351" y="897761"/>
                  <a:pt x="1008555" y="1008557"/>
                </a:cubicBezTo>
                <a:cubicBezTo>
                  <a:pt x="897759" y="1119353"/>
                  <a:pt x="747487" y="1181598"/>
                  <a:pt x="590798" y="1181598"/>
                </a:cubicBezTo>
                <a:cubicBezTo>
                  <a:pt x="434109" y="1181598"/>
                  <a:pt x="283837" y="1119353"/>
                  <a:pt x="173041" y="1008557"/>
                </a:cubicBezTo>
                <a:cubicBezTo>
                  <a:pt x="62245" y="897761"/>
                  <a:pt x="0" y="747489"/>
                  <a:pt x="1" y="590799"/>
                </a:cubicBezTo>
                <a:lnTo>
                  <a:pt x="0" y="590798"/>
                </a:lnTo>
                <a:close/>
              </a:path>
            </a:pathLst>
          </a:custGeom>
          <a:solidFill>
            <a:srgbClr val="00FFFF"/>
          </a:solidFill>
          <a:ln w="76200">
            <a:solidFill>
              <a:schemeClr val="bg1"/>
            </a:solidFill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62793" y="2344710"/>
            <a:ext cx="624840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70C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إن مُدِحَت ، فلا تَفرَح و إن </a:t>
            </a:r>
            <a:r>
              <a:rPr lang="fa-IR" sz="36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70C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ذُمِمتَ، </a:t>
            </a:r>
            <a:r>
              <a:rPr lang="fa-IR" sz="36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70C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فلا تَجزَع</a:t>
            </a:r>
            <a:endParaRPr lang="en-US" sz="36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0070C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Badr" pitchFamily="2" charset="-78"/>
            </a:endParaRPr>
          </a:p>
          <a:p>
            <a:pPr algn="ctr" rtl="1"/>
            <a:endParaRPr lang="fa-IR" sz="2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Karim" pitchFamily="2" charset="-78"/>
            </a:endParaRPr>
          </a:p>
          <a:p>
            <a:pPr algn="ctr" rtl="1"/>
            <a:r>
              <a:rPr lang="fa-I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arim" pitchFamily="2" charset="-78"/>
              </a:rPr>
              <a:t>اگر </a:t>
            </a:r>
            <a:r>
              <a:rPr lang="fa-I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arim" pitchFamily="2" charset="-78"/>
              </a:rPr>
              <a:t>کسی تو را ستایش </a:t>
            </a:r>
            <a:r>
              <a:rPr lang="fa-I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arim" pitchFamily="2" charset="-78"/>
              </a:rPr>
              <a:t>کرد، </a:t>
            </a:r>
            <a:r>
              <a:rPr lang="fa-I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arim" pitchFamily="2" charset="-78"/>
              </a:rPr>
              <a:t>شاد نشو</a:t>
            </a:r>
          </a:p>
          <a:p>
            <a:pPr algn="ctr" rtl="1"/>
            <a:r>
              <a:rPr lang="fa-I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arim" pitchFamily="2" charset="-78"/>
              </a:rPr>
              <a:t> و اکر کسی تو را نکوهش </a:t>
            </a:r>
            <a:r>
              <a:rPr lang="fa-I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arim" pitchFamily="2" charset="-78"/>
              </a:rPr>
              <a:t>کرد، </a:t>
            </a:r>
            <a:r>
              <a:rPr lang="fa-I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arim" pitchFamily="2" charset="-78"/>
              </a:rPr>
              <a:t>زاری </a:t>
            </a:r>
            <a:r>
              <a:rPr lang="fa-I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arim" pitchFamily="2" charset="-78"/>
              </a:rPr>
              <a:t>مکن</a:t>
            </a:r>
            <a:r>
              <a:rPr lang="fa-IR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arim" pitchFamily="2" charset="-78"/>
              </a:rPr>
              <a:t>! 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Karim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94990" y="2960263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rtl="1"/>
            <a:r>
              <a:rPr lang="fa-IR" sz="4000" b="1" dirty="0" smtClean="0">
                <a:ln/>
                <a:solidFill>
                  <a:srgbClr val="002060"/>
                </a:solidFill>
                <a:cs typeface="B Titr" panose="00000700000000000000" pitchFamily="2" charset="-78"/>
              </a:rPr>
              <a:t>علم زندگی</a:t>
            </a:r>
            <a:endParaRPr lang="en-US" sz="4000" b="1" dirty="0">
              <a:ln/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4" presetClass="emph" presetSubtype="0" repeatCount="2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9" grpId="0" animBg="1"/>
      <p:bldP spid="10" grpId="0" animBg="1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2000" y="2404408"/>
            <a:ext cx="7620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dirty="0" smtClean="0">
                <a:ln w="1905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B Karim" pitchFamily="2" charset="-78"/>
              </a:rPr>
              <a:t>کسیکه در مقابل رضای الهی ، برای رضایت و تایید و تکذیب دیگران ارزش قائل است ، در معنای واقعی کلمه ، موحد نیست </a:t>
            </a:r>
            <a:endParaRPr lang="en-US" sz="3200" b="1" dirty="0">
              <a:ln w="19050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cs typeface="B Karim" pitchFamily="2" charset="-78"/>
            </a:endParaRPr>
          </a:p>
        </p:txBody>
      </p:sp>
      <p:sp>
        <p:nvSpPr>
          <p:cNvPr id="3" name="Flowchart: Delay 2"/>
          <p:cNvSpPr/>
          <p:nvPr/>
        </p:nvSpPr>
        <p:spPr>
          <a:xfrm>
            <a:off x="4572000" y="4953000"/>
            <a:ext cx="2362200" cy="1143000"/>
          </a:xfrm>
          <a:prstGeom prst="flowChartDelay">
            <a:avLst/>
          </a:prstGeom>
          <a:solidFill>
            <a:srgbClr val="00FFFF"/>
          </a:solidFill>
          <a:effectLst>
            <a:glow rad="635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ln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cs typeface="B Titr" pitchFamily="2" charset="-78"/>
              </a:rPr>
              <a:t>شرک پنهان</a:t>
            </a:r>
            <a:endParaRPr lang="en-US" sz="2400" dirty="0"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4" name="Flowchart: Delay 3"/>
          <p:cNvSpPr/>
          <p:nvPr/>
        </p:nvSpPr>
        <p:spPr>
          <a:xfrm flipH="1">
            <a:off x="2209800" y="4953000"/>
            <a:ext cx="2362200" cy="1143000"/>
          </a:xfrm>
          <a:prstGeom prst="flowChartDelay">
            <a:avLst/>
          </a:prstGeom>
          <a:solidFill>
            <a:srgbClr val="66FF33"/>
          </a:solidFill>
          <a:effectLst>
            <a:glow rad="635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cs typeface="B Titr" pitchFamily="2" charset="-78"/>
              </a:rPr>
              <a:t>تاییدطلبی‌است</a:t>
            </a:r>
            <a:endParaRPr lang="en-US" sz="24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1066800" y="990600"/>
            <a:ext cx="6858000" cy="990600"/>
          </a:xfrm>
          <a:prstGeom prst="ellipse">
            <a:avLst/>
          </a:prstGeom>
          <a:solidFill>
            <a:srgbClr val="FF3399"/>
          </a:solidFill>
          <a:effectLst>
            <a:glow rad="635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450850" algn="l"/>
              </a:tabLst>
            </a:pPr>
            <a:r>
              <a:rPr lang="fa-IR" sz="2400" dirty="0" smtClean="0">
                <a:ln w="18415" cmpd="sng">
                  <a:solidFill>
                    <a:srgbClr val="92D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anose="00000700000000000000" pitchFamily="2" charset="-78"/>
              </a:rPr>
              <a:t>از بیماری شخصیتی تا شرک پنهان اعتقادی</a:t>
            </a:r>
            <a:endParaRPr lang="en-US" sz="2400" dirty="0">
              <a:ln w="18415" cmpd="sng">
                <a:solidFill>
                  <a:srgbClr val="92D05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b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-76200" y="1447801"/>
          <a:ext cx="8610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Freeform 8"/>
          <p:cNvSpPr/>
          <p:nvPr/>
        </p:nvSpPr>
        <p:spPr>
          <a:xfrm>
            <a:off x="7523018" y="2646219"/>
            <a:ext cx="2001983" cy="2001982"/>
          </a:xfrm>
          <a:custGeom>
            <a:avLst/>
            <a:gdLst>
              <a:gd name="connsiteX0" fmla="*/ 0 w 2001982"/>
              <a:gd name="connsiteY0" fmla="*/ 1000991 h 2001982"/>
              <a:gd name="connsiteX1" fmla="*/ 293185 w 2001982"/>
              <a:gd name="connsiteY1" fmla="*/ 293184 h 2001982"/>
              <a:gd name="connsiteX2" fmla="*/ 1000993 w 2001982"/>
              <a:gd name="connsiteY2" fmla="*/ 2 h 2001982"/>
              <a:gd name="connsiteX3" fmla="*/ 1708800 w 2001982"/>
              <a:gd name="connsiteY3" fmla="*/ 293187 h 2001982"/>
              <a:gd name="connsiteX4" fmla="*/ 2001982 w 2001982"/>
              <a:gd name="connsiteY4" fmla="*/ 1000995 h 2001982"/>
              <a:gd name="connsiteX5" fmla="*/ 1708798 w 2001982"/>
              <a:gd name="connsiteY5" fmla="*/ 1708803 h 2001982"/>
              <a:gd name="connsiteX6" fmla="*/ 1000990 w 2001982"/>
              <a:gd name="connsiteY6" fmla="*/ 2001986 h 2001982"/>
              <a:gd name="connsiteX7" fmla="*/ 293182 w 2001982"/>
              <a:gd name="connsiteY7" fmla="*/ 1708802 h 2001982"/>
              <a:gd name="connsiteX8" fmla="*/ -1 w 2001982"/>
              <a:gd name="connsiteY8" fmla="*/ 1000994 h 2001982"/>
              <a:gd name="connsiteX9" fmla="*/ 0 w 2001982"/>
              <a:gd name="connsiteY9" fmla="*/ 1000991 h 2001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1982" h="2001982">
                <a:moveTo>
                  <a:pt x="0" y="1000991"/>
                </a:moveTo>
                <a:cubicBezTo>
                  <a:pt x="0" y="735512"/>
                  <a:pt x="105462" y="480906"/>
                  <a:pt x="293185" y="293184"/>
                </a:cubicBezTo>
                <a:cubicBezTo>
                  <a:pt x="480908" y="105462"/>
                  <a:pt x="735514" y="1"/>
                  <a:pt x="1000993" y="2"/>
                </a:cubicBezTo>
                <a:cubicBezTo>
                  <a:pt x="1266472" y="2"/>
                  <a:pt x="1521078" y="105464"/>
                  <a:pt x="1708800" y="293187"/>
                </a:cubicBezTo>
                <a:cubicBezTo>
                  <a:pt x="1896522" y="480910"/>
                  <a:pt x="2001983" y="735516"/>
                  <a:pt x="2001982" y="1000995"/>
                </a:cubicBezTo>
                <a:cubicBezTo>
                  <a:pt x="2001982" y="1266474"/>
                  <a:pt x="1896521" y="1521080"/>
                  <a:pt x="1708798" y="1708803"/>
                </a:cubicBezTo>
                <a:cubicBezTo>
                  <a:pt x="1521076" y="1896525"/>
                  <a:pt x="1266470" y="2001986"/>
                  <a:pt x="1000990" y="2001986"/>
                </a:cubicBezTo>
                <a:cubicBezTo>
                  <a:pt x="735511" y="2001986"/>
                  <a:pt x="480905" y="1896524"/>
                  <a:pt x="293182" y="1708802"/>
                </a:cubicBezTo>
                <a:cubicBezTo>
                  <a:pt x="105460" y="1521080"/>
                  <a:pt x="-1" y="1266473"/>
                  <a:pt x="-1" y="1000994"/>
                </a:cubicBezTo>
                <a:cubicBezTo>
                  <a:pt x="-1" y="1000993"/>
                  <a:pt x="0" y="1000992"/>
                  <a:pt x="0" y="1000991"/>
                </a:cubicBezTo>
                <a:close/>
              </a:path>
            </a:pathLst>
          </a:custGeom>
          <a:solidFill>
            <a:srgbClr val="FFFF00"/>
          </a:solidFill>
          <a:ln w="76200"/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6781801" y="3314206"/>
            <a:ext cx="1181595" cy="1181595"/>
          </a:xfrm>
          <a:custGeom>
            <a:avLst/>
            <a:gdLst>
              <a:gd name="connsiteX0" fmla="*/ 0 w 1181595"/>
              <a:gd name="connsiteY0" fmla="*/ 590798 h 1181595"/>
              <a:gd name="connsiteX1" fmla="*/ 173041 w 1181595"/>
              <a:gd name="connsiteY1" fmla="*/ 173041 h 1181595"/>
              <a:gd name="connsiteX2" fmla="*/ 590799 w 1181595"/>
              <a:gd name="connsiteY2" fmla="*/ 1 h 1181595"/>
              <a:gd name="connsiteX3" fmla="*/ 1008556 w 1181595"/>
              <a:gd name="connsiteY3" fmla="*/ 173042 h 1181595"/>
              <a:gd name="connsiteX4" fmla="*/ 1181596 w 1181595"/>
              <a:gd name="connsiteY4" fmla="*/ 590800 h 1181595"/>
              <a:gd name="connsiteX5" fmla="*/ 1008555 w 1181595"/>
              <a:gd name="connsiteY5" fmla="*/ 1008557 h 1181595"/>
              <a:gd name="connsiteX6" fmla="*/ 590798 w 1181595"/>
              <a:gd name="connsiteY6" fmla="*/ 1181598 h 1181595"/>
              <a:gd name="connsiteX7" fmla="*/ 173041 w 1181595"/>
              <a:gd name="connsiteY7" fmla="*/ 1008557 h 1181595"/>
              <a:gd name="connsiteX8" fmla="*/ 1 w 1181595"/>
              <a:gd name="connsiteY8" fmla="*/ 590799 h 1181595"/>
              <a:gd name="connsiteX9" fmla="*/ 0 w 1181595"/>
              <a:gd name="connsiteY9" fmla="*/ 590798 h 118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1595" h="1181595">
                <a:moveTo>
                  <a:pt x="0" y="590798"/>
                </a:moveTo>
                <a:cubicBezTo>
                  <a:pt x="0" y="434109"/>
                  <a:pt x="62245" y="283837"/>
                  <a:pt x="173041" y="173041"/>
                </a:cubicBezTo>
                <a:cubicBezTo>
                  <a:pt x="283837" y="62245"/>
                  <a:pt x="434109" y="1"/>
                  <a:pt x="590799" y="1"/>
                </a:cubicBezTo>
                <a:cubicBezTo>
                  <a:pt x="747488" y="1"/>
                  <a:pt x="897760" y="62246"/>
                  <a:pt x="1008556" y="173042"/>
                </a:cubicBezTo>
                <a:cubicBezTo>
                  <a:pt x="1119352" y="283838"/>
                  <a:pt x="1181596" y="434110"/>
                  <a:pt x="1181596" y="590800"/>
                </a:cubicBezTo>
                <a:cubicBezTo>
                  <a:pt x="1181596" y="747489"/>
                  <a:pt x="1119351" y="897761"/>
                  <a:pt x="1008555" y="1008557"/>
                </a:cubicBezTo>
                <a:cubicBezTo>
                  <a:pt x="897759" y="1119353"/>
                  <a:pt x="747487" y="1181598"/>
                  <a:pt x="590798" y="1181598"/>
                </a:cubicBezTo>
                <a:cubicBezTo>
                  <a:pt x="434109" y="1181598"/>
                  <a:pt x="283837" y="1119353"/>
                  <a:pt x="173041" y="1008557"/>
                </a:cubicBezTo>
                <a:cubicBezTo>
                  <a:pt x="62245" y="897761"/>
                  <a:pt x="0" y="747489"/>
                  <a:pt x="1" y="590799"/>
                </a:cubicBezTo>
                <a:lnTo>
                  <a:pt x="0" y="590798"/>
                </a:lnTo>
                <a:close/>
              </a:path>
            </a:pathLst>
          </a:custGeom>
          <a:solidFill>
            <a:srgbClr val="00FFFF"/>
          </a:solidFill>
          <a:ln w="76200">
            <a:solidFill>
              <a:schemeClr val="bg1"/>
            </a:solidFill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09600" y="2344710"/>
            <a:ext cx="540410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مدح و ذَمـت گر تفـاوت </a:t>
            </a:r>
            <a:r>
              <a:rPr lang="fa-IR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می‌کـند </a:t>
            </a:r>
            <a:endParaRPr lang="fa-IR" sz="4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Badr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بـت‌گری </a:t>
            </a:r>
            <a:r>
              <a:rPr lang="fa-IR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باشی که او بت </a:t>
            </a:r>
            <a:r>
              <a:rPr lang="fa-IR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Badr" pitchFamily="2" charset="-78"/>
              </a:rPr>
              <a:t>می‌کنـد </a:t>
            </a:r>
            <a:endParaRPr 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Karim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94990" y="2960263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rtl="1"/>
            <a:r>
              <a:rPr lang="fa-IR" sz="4000" b="1" dirty="0" smtClean="0">
                <a:ln/>
                <a:solidFill>
                  <a:srgbClr val="002060"/>
                </a:solidFill>
                <a:cs typeface="B Titr" panose="00000700000000000000" pitchFamily="2" charset="-78"/>
              </a:rPr>
              <a:t>علم زندگی</a:t>
            </a:r>
            <a:endParaRPr lang="en-US" sz="4000" b="1" dirty="0">
              <a:ln/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4" presetClass="emph" presetSubtype="0" repeatCount="2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9" grpId="0" animBg="1"/>
      <p:bldP spid="10" grpId="0" animBg="1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Document 2"/>
          <p:cNvSpPr/>
          <p:nvPr/>
        </p:nvSpPr>
        <p:spPr>
          <a:xfrm>
            <a:off x="304800" y="2362200"/>
            <a:ext cx="8534400" cy="1600200"/>
          </a:xfrm>
          <a:prstGeom prst="flowChartDocument">
            <a:avLst/>
          </a:prstGeom>
          <a:solidFill>
            <a:srgbClr val="FFC000">
              <a:alpha val="18000"/>
            </a:srgbClr>
          </a:solidFill>
          <a:ln>
            <a:gradFill flip="none" rotWithShape="1"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 scaled="0"/>
              <a:tileRect/>
            </a:gra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n w="18415" cmpd="sng">
                  <a:solidFill>
                    <a:srgbClr val="00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Badr" pitchFamily="2" charset="-78"/>
              </a:rPr>
              <a:t>إلهی کفی لی عزا أن أکون لک عبدا و کفی بی فخرا أن تکون لی ربا</a:t>
            </a:r>
            <a:endParaRPr lang="en-US" sz="3200" dirty="0">
              <a:ln w="18415" cmpd="sng">
                <a:solidFill>
                  <a:srgbClr val="00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Badr" pitchFamily="2" charset="-78"/>
            </a:endParaRPr>
          </a:p>
        </p:txBody>
      </p:sp>
      <p:sp>
        <p:nvSpPr>
          <p:cNvPr id="2" name="Oval 1"/>
          <p:cNvSpPr/>
          <p:nvPr/>
        </p:nvSpPr>
        <p:spPr>
          <a:xfrm>
            <a:off x="3124200" y="990600"/>
            <a:ext cx="2895600" cy="990600"/>
          </a:xfrm>
          <a:prstGeom prst="ellipse">
            <a:avLst/>
          </a:prstGeom>
          <a:solidFill>
            <a:srgbClr val="FF3399"/>
          </a:solidFill>
          <a:effectLst>
            <a:glow rad="635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450850" algn="l"/>
              </a:tabLst>
            </a:pPr>
            <a:r>
              <a:rPr lang="fa-IR" sz="2400" dirty="0" smtClean="0">
                <a:ln w="18415" cmpd="sng">
                  <a:solidFill>
                    <a:srgbClr val="92D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anose="00000700000000000000" pitchFamily="2" charset="-78"/>
              </a:rPr>
              <a:t>من کیستم ؟</a:t>
            </a:r>
            <a:endParaRPr lang="en-US" sz="2400" dirty="0">
              <a:ln w="18415" cmpd="sng">
                <a:solidFill>
                  <a:srgbClr val="92D05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4" name="Flowchart: Document 3"/>
          <p:cNvSpPr/>
          <p:nvPr/>
        </p:nvSpPr>
        <p:spPr>
          <a:xfrm rot="10800000">
            <a:off x="381000" y="4191000"/>
            <a:ext cx="8534400" cy="1600200"/>
          </a:xfrm>
          <a:prstGeom prst="flowChartDocumen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>
              <a:ln w="3175" cmpd="sng">
                <a:solidFill>
                  <a:srgbClr val="00B0F0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Badr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4572000"/>
            <a:ext cx="8121308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rtl="1"/>
            <a:r>
              <a:rPr lang="fa-IR" sz="3200" b="1" dirty="0" smtClean="0">
                <a:ln>
                  <a:solidFill>
                    <a:srgbClr val="00B0F0"/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Karim" pitchFamily="2" charset="-78"/>
              </a:rPr>
              <a:t>ای خدای </a:t>
            </a:r>
            <a:r>
              <a:rPr lang="fa-IR" sz="3200" b="1" dirty="0" smtClean="0">
                <a:ln>
                  <a:solidFill>
                    <a:srgbClr val="00B0F0"/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Karim" pitchFamily="2" charset="-78"/>
              </a:rPr>
              <a:t>من، </a:t>
            </a:r>
            <a:r>
              <a:rPr lang="fa-IR" sz="3200" b="1" dirty="0" smtClean="0">
                <a:ln>
                  <a:solidFill>
                    <a:srgbClr val="00B0F0"/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Karim" pitchFamily="2" charset="-78"/>
              </a:rPr>
              <a:t>عزت و ارزش مرا همین </a:t>
            </a:r>
            <a:r>
              <a:rPr lang="fa-IR" sz="3200" b="1" dirty="0" smtClean="0">
                <a:ln>
                  <a:solidFill>
                    <a:srgbClr val="00B0F0"/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Karim" pitchFamily="2" charset="-78"/>
              </a:rPr>
              <a:t>بس که </a:t>
            </a:r>
            <a:r>
              <a:rPr lang="fa-IR" sz="3200" b="1" dirty="0" smtClean="0">
                <a:ln>
                  <a:solidFill>
                    <a:srgbClr val="00B0F0"/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Karim" pitchFamily="2" charset="-78"/>
              </a:rPr>
              <a:t>برای تو یک بنده باشم </a:t>
            </a:r>
          </a:p>
          <a:p>
            <a:pPr algn="ctr" rtl="1"/>
            <a:r>
              <a:rPr lang="fa-IR" sz="3200" b="1" dirty="0" smtClean="0">
                <a:ln>
                  <a:solidFill>
                    <a:srgbClr val="00B0F0"/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Karim" pitchFamily="2" charset="-78"/>
              </a:rPr>
              <a:t>و افتخار برای من همین کافی است که تو </a:t>
            </a:r>
            <a:r>
              <a:rPr lang="fa-IR" sz="3200" b="1" dirty="0" smtClean="0">
                <a:ln>
                  <a:solidFill>
                    <a:srgbClr val="00B0F0"/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Karim" pitchFamily="2" charset="-78"/>
              </a:rPr>
              <a:t>پروردگار </a:t>
            </a:r>
            <a:r>
              <a:rPr lang="fa-IR" sz="3200" b="1" dirty="0" smtClean="0">
                <a:ln>
                  <a:solidFill>
                    <a:srgbClr val="00B0F0"/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Karim" pitchFamily="2" charset="-78"/>
              </a:rPr>
              <a:t>من باشی</a:t>
            </a:r>
            <a:endParaRPr lang="en-US" sz="3200" b="1" dirty="0">
              <a:ln>
                <a:solidFill>
                  <a:srgbClr val="00B0F0"/>
                </a:solidFill>
              </a:ln>
              <a:solidFill>
                <a:schemeClr val="accent3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cs typeface="B Karim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-76200" y="1447801"/>
          <a:ext cx="8610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Freeform 8"/>
          <p:cNvSpPr/>
          <p:nvPr/>
        </p:nvSpPr>
        <p:spPr>
          <a:xfrm>
            <a:off x="7523018" y="2646219"/>
            <a:ext cx="2001983" cy="2001982"/>
          </a:xfrm>
          <a:custGeom>
            <a:avLst/>
            <a:gdLst>
              <a:gd name="connsiteX0" fmla="*/ 0 w 2001982"/>
              <a:gd name="connsiteY0" fmla="*/ 1000991 h 2001982"/>
              <a:gd name="connsiteX1" fmla="*/ 293185 w 2001982"/>
              <a:gd name="connsiteY1" fmla="*/ 293184 h 2001982"/>
              <a:gd name="connsiteX2" fmla="*/ 1000993 w 2001982"/>
              <a:gd name="connsiteY2" fmla="*/ 2 h 2001982"/>
              <a:gd name="connsiteX3" fmla="*/ 1708800 w 2001982"/>
              <a:gd name="connsiteY3" fmla="*/ 293187 h 2001982"/>
              <a:gd name="connsiteX4" fmla="*/ 2001982 w 2001982"/>
              <a:gd name="connsiteY4" fmla="*/ 1000995 h 2001982"/>
              <a:gd name="connsiteX5" fmla="*/ 1708798 w 2001982"/>
              <a:gd name="connsiteY5" fmla="*/ 1708803 h 2001982"/>
              <a:gd name="connsiteX6" fmla="*/ 1000990 w 2001982"/>
              <a:gd name="connsiteY6" fmla="*/ 2001986 h 2001982"/>
              <a:gd name="connsiteX7" fmla="*/ 293182 w 2001982"/>
              <a:gd name="connsiteY7" fmla="*/ 1708802 h 2001982"/>
              <a:gd name="connsiteX8" fmla="*/ -1 w 2001982"/>
              <a:gd name="connsiteY8" fmla="*/ 1000994 h 2001982"/>
              <a:gd name="connsiteX9" fmla="*/ 0 w 2001982"/>
              <a:gd name="connsiteY9" fmla="*/ 1000991 h 2001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1982" h="2001982">
                <a:moveTo>
                  <a:pt x="0" y="1000991"/>
                </a:moveTo>
                <a:cubicBezTo>
                  <a:pt x="0" y="735512"/>
                  <a:pt x="105462" y="480906"/>
                  <a:pt x="293185" y="293184"/>
                </a:cubicBezTo>
                <a:cubicBezTo>
                  <a:pt x="480908" y="105462"/>
                  <a:pt x="735514" y="1"/>
                  <a:pt x="1000993" y="2"/>
                </a:cubicBezTo>
                <a:cubicBezTo>
                  <a:pt x="1266472" y="2"/>
                  <a:pt x="1521078" y="105464"/>
                  <a:pt x="1708800" y="293187"/>
                </a:cubicBezTo>
                <a:cubicBezTo>
                  <a:pt x="1896522" y="480910"/>
                  <a:pt x="2001983" y="735516"/>
                  <a:pt x="2001982" y="1000995"/>
                </a:cubicBezTo>
                <a:cubicBezTo>
                  <a:pt x="2001982" y="1266474"/>
                  <a:pt x="1896521" y="1521080"/>
                  <a:pt x="1708798" y="1708803"/>
                </a:cubicBezTo>
                <a:cubicBezTo>
                  <a:pt x="1521076" y="1896525"/>
                  <a:pt x="1266470" y="2001986"/>
                  <a:pt x="1000990" y="2001986"/>
                </a:cubicBezTo>
                <a:cubicBezTo>
                  <a:pt x="735511" y="2001986"/>
                  <a:pt x="480905" y="1896524"/>
                  <a:pt x="293182" y="1708802"/>
                </a:cubicBezTo>
                <a:cubicBezTo>
                  <a:pt x="105460" y="1521080"/>
                  <a:pt x="-1" y="1266473"/>
                  <a:pt x="-1" y="1000994"/>
                </a:cubicBezTo>
                <a:cubicBezTo>
                  <a:pt x="-1" y="1000993"/>
                  <a:pt x="0" y="1000992"/>
                  <a:pt x="0" y="1000991"/>
                </a:cubicBezTo>
                <a:close/>
              </a:path>
            </a:pathLst>
          </a:custGeom>
          <a:solidFill>
            <a:srgbClr val="FFFF00"/>
          </a:solidFill>
          <a:ln w="76200"/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6781801" y="3314206"/>
            <a:ext cx="1181595" cy="1181595"/>
          </a:xfrm>
          <a:custGeom>
            <a:avLst/>
            <a:gdLst>
              <a:gd name="connsiteX0" fmla="*/ 0 w 1181595"/>
              <a:gd name="connsiteY0" fmla="*/ 590798 h 1181595"/>
              <a:gd name="connsiteX1" fmla="*/ 173041 w 1181595"/>
              <a:gd name="connsiteY1" fmla="*/ 173041 h 1181595"/>
              <a:gd name="connsiteX2" fmla="*/ 590799 w 1181595"/>
              <a:gd name="connsiteY2" fmla="*/ 1 h 1181595"/>
              <a:gd name="connsiteX3" fmla="*/ 1008556 w 1181595"/>
              <a:gd name="connsiteY3" fmla="*/ 173042 h 1181595"/>
              <a:gd name="connsiteX4" fmla="*/ 1181596 w 1181595"/>
              <a:gd name="connsiteY4" fmla="*/ 590800 h 1181595"/>
              <a:gd name="connsiteX5" fmla="*/ 1008555 w 1181595"/>
              <a:gd name="connsiteY5" fmla="*/ 1008557 h 1181595"/>
              <a:gd name="connsiteX6" fmla="*/ 590798 w 1181595"/>
              <a:gd name="connsiteY6" fmla="*/ 1181598 h 1181595"/>
              <a:gd name="connsiteX7" fmla="*/ 173041 w 1181595"/>
              <a:gd name="connsiteY7" fmla="*/ 1008557 h 1181595"/>
              <a:gd name="connsiteX8" fmla="*/ 1 w 1181595"/>
              <a:gd name="connsiteY8" fmla="*/ 590799 h 1181595"/>
              <a:gd name="connsiteX9" fmla="*/ 0 w 1181595"/>
              <a:gd name="connsiteY9" fmla="*/ 590798 h 118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1595" h="1181595">
                <a:moveTo>
                  <a:pt x="0" y="590798"/>
                </a:moveTo>
                <a:cubicBezTo>
                  <a:pt x="0" y="434109"/>
                  <a:pt x="62245" y="283837"/>
                  <a:pt x="173041" y="173041"/>
                </a:cubicBezTo>
                <a:cubicBezTo>
                  <a:pt x="283837" y="62245"/>
                  <a:pt x="434109" y="1"/>
                  <a:pt x="590799" y="1"/>
                </a:cubicBezTo>
                <a:cubicBezTo>
                  <a:pt x="747488" y="1"/>
                  <a:pt x="897760" y="62246"/>
                  <a:pt x="1008556" y="173042"/>
                </a:cubicBezTo>
                <a:cubicBezTo>
                  <a:pt x="1119352" y="283838"/>
                  <a:pt x="1181596" y="434110"/>
                  <a:pt x="1181596" y="590800"/>
                </a:cubicBezTo>
                <a:cubicBezTo>
                  <a:pt x="1181596" y="747489"/>
                  <a:pt x="1119351" y="897761"/>
                  <a:pt x="1008555" y="1008557"/>
                </a:cubicBezTo>
                <a:cubicBezTo>
                  <a:pt x="897759" y="1119353"/>
                  <a:pt x="747487" y="1181598"/>
                  <a:pt x="590798" y="1181598"/>
                </a:cubicBezTo>
                <a:cubicBezTo>
                  <a:pt x="434109" y="1181598"/>
                  <a:pt x="283837" y="1119353"/>
                  <a:pt x="173041" y="1008557"/>
                </a:cubicBezTo>
                <a:cubicBezTo>
                  <a:pt x="62245" y="897761"/>
                  <a:pt x="0" y="747489"/>
                  <a:pt x="1" y="590799"/>
                </a:cubicBezTo>
                <a:lnTo>
                  <a:pt x="0" y="590798"/>
                </a:lnTo>
                <a:close/>
              </a:path>
            </a:pathLst>
          </a:custGeom>
          <a:solidFill>
            <a:srgbClr val="00FFFF"/>
          </a:solidFill>
          <a:ln w="76200">
            <a:solidFill>
              <a:schemeClr val="bg1"/>
            </a:solidFill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2743200"/>
            <a:ext cx="68580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rtl="1"/>
            <a:r>
              <a:rPr lang="fa-I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B Badr" pitchFamily="2" charset="-78"/>
              </a:rPr>
              <a:t> </a:t>
            </a:r>
            <a:r>
              <a:rPr lang="fa-IR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Badr" pitchFamily="2" charset="-78"/>
              </a:rPr>
              <a:t>و لله العزهُ و لرسوله و للمومنین</a:t>
            </a:r>
            <a:endParaRPr lang="fa-IR" sz="3600" b="1" dirty="0" smtClean="0">
              <a:solidFill>
                <a:srgbClr val="0070C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Calibri" pitchFamily="34" charset="0"/>
              <a:ea typeface="Calibri" pitchFamily="34" charset="0"/>
              <a:cs typeface="B Badr" pitchFamily="2" charset="-78"/>
            </a:endParaRPr>
          </a:p>
          <a:p>
            <a:pPr lvl="0" algn="ctr" rtl="1"/>
            <a:r>
              <a:rPr lang="fa-I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B Karim" pitchFamily="2" charset="-78"/>
              </a:rPr>
              <a:t>عزت و ارزش و بزرگی ، برای خداوند است . پیامبران و </a:t>
            </a:r>
            <a:r>
              <a:rPr lang="fa-IR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B Karim" pitchFamily="2" charset="-78"/>
              </a:rPr>
              <a:t>مومنـــین</a:t>
            </a:r>
            <a:endParaRPr lang="fa-IR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Karim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94990" y="2960263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rtl="1"/>
            <a:r>
              <a:rPr lang="fa-IR" sz="4000" b="1" dirty="0" smtClean="0">
                <a:ln/>
                <a:solidFill>
                  <a:srgbClr val="002060"/>
                </a:solidFill>
                <a:cs typeface="B Titr" panose="00000700000000000000" pitchFamily="2" charset="-78"/>
              </a:rPr>
              <a:t>علم زندگی</a:t>
            </a:r>
            <a:endParaRPr lang="en-US" sz="4000" b="1" dirty="0">
              <a:ln/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4" presetClass="emph" presetSubtype="0" repeatCount="2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9" grpId="0" animBg="1"/>
      <p:bldP spid="10" grpId="0" animBg="1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80109" y="249382"/>
            <a:ext cx="4391891" cy="304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rgbClr val="FFFF00"/>
                </a:solidFill>
              </a:rPr>
              <a:t>ترس</a:t>
            </a:r>
          </a:p>
          <a:p>
            <a:pPr algn="ctr">
              <a:lnSpc>
                <a:spcPct val="150000"/>
              </a:lnSpc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</a:rPr>
              <a:t>زشت و زیبا</a:t>
            </a:r>
            <a:endParaRPr lang="fa-IR" dirty="0">
              <a:ln>
                <a:solidFill>
                  <a:prstClr val="white"/>
                </a:solidFill>
              </a:ln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53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423465" y="5742154"/>
            <a:ext cx="4297069" cy="9101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dirty="0" smtClean="0">
                <a:ln>
                  <a:solidFill>
                    <a:sysClr val="window" lastClr="FFFFFF"/>
                  </a:solidFill>
                </a:ln>
              </a:rPr>
              <a:t>شکوهمند</a:t>
            </a:r>
            <a:endParaRPr lang="fa-IR" dirty="0">
              <a:ln>
                <a:solidFill>
                  <a:sysClr val="window" lastClr="FFFFFF"/>
                </a:solidFill>
              </a:ln>
            </a:endParaRPr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5428659" y="5049181"/>
            <a:ext cx="2025353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cap="none" spc="0">
                <a:ln w="127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28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درس </a:t>
            </a:r>
            <a:r>
              <a:rPr lang="fa-IR" sz="28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دوازدهم</a:t>
            </a:r>
            <a:endParaRPr lang="en-US" sz="2800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856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3086100" y="685800"/>
            <a:ext cx="2971800" cy="990600"/>
          </a:xfrm>
          <a:prstGeom prst="ellipse">
            <a:avLst/>
          </a:prstGeom>
          <a:solidFill>
            <a:srgbClr val="FF0066"/>
          </a:solidFill>
          <a:ln w="38100">
            <a:solidFill>
              <a:srgbClr val="00FFFF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450850" algn="l"/>
              </a:tabLst>
            </a:pPr>
            <a:r>
              <a:rPr lang="fa-IR" sz="2400" dirty="0" smtClean="0">
                <a:ln w="18415" cmpd="sng">
                  <a:solidFill>
                    <a:srgbClr val="92D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anose="00000700000000000000" pitchFamily="2" charset="-78"/>
              </a:rPr>
              <a:t>تصــویرگـری</a:t>
            </a:r>
            <a:endParaRPr lang="en-US" sz="2400" dirty="0">
              <a:ln w="18415" cmpd="sng">
                <a:solidFill>
                  <a:srgbClr val="92D05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1905000"/>
            <a:ext cx="7467600" cy="4562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800" dirty="0" smtClean="0">
                <a:ln w="31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Roya" panose="00000400000000000000" pitchFamily="2" charset="-78"/>
              </a:rPr>
              <a:t>موجودی که با هر </a:t>
            </a:r>
            <a:r>
              <a:rPr lang="fa-IR" sz="2800" dirty="0" smtClean="0">
                <a:ln w="31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Roya" panose="00000400000000000000" pitchFamily="2" charset="-78"/>
              </a:rPr>
              <a:t>نسیمی، </a:t>
            </a:r>
            <a:r>
              <a:rPr lang="fa-IR" sz="2800" dirty="0" smtClean="0">
                <a:ln w="31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Roya" panose="00000400000000000000" pitchFamily="2" charset="-78"/>
              </a:rPr>
              <a:t>به سمتی کشیده </a:t>
            </a:r>
            <a:r>
              <a:rPr lang="fa-IR" sz="2800" dirty="0" smtClean="0">
                <a:ln w="31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Roya" panose="00000400000000000000" pitchFamily="2" charset="-78"/>
              </a:rPr>
              <a:t>می‌شود. </a:t>
            </a:r>
            <a:endParaRPr lang="fa-IR" sz="2800" dirty="0" smtClean="0">
              <a:ln w="3175">
                <a:solidFill>
                  <a:schemeClr val="tx1"/>
                </a:solidFill>
              </a:ln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cs typeface="B Roya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Arial" pitchFamily="34" charset="0"/>
              <a:buChar char="•"/>
            </a:pPr>
            <a:endParaRPr lang="fa-IR" sz="2800" dirty="0" smtClean="0">
              <a:ln w="3175">
                <a:solidFill>
                  <a:schemeClr val="tx1"/>
                </a:solidFill>
              </a:ln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cs typeface="B Roya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800" dirty="0" smtClean="0">
                <a:ln w="31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Roya" panose="00000400000000000000" pitchFamily="2" charset="-78"/>
              </a:rPr>
              <a:t>موجودی </a:t>
            </a:r>
            <a:r>
              <a:rPr lang="fa-IR" sz="2800" dirty="0" smtClean="0">
                <a:ln w="31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Roya" panose="00000400000000000000" pitchFamily="2" charset="-78"/>
              </a:rPr>
              <a:t>بی‌استقرار </a:t>
            </a:r>
            <a:r>
              <a:rPr lang="fa-IR" sz="2800" dirty="0" smtClean="0">
                <a:ln w="31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Roya" panose="00000400000000000000" pitchFamily="2" charset="-78"/>
              </a:rPr>
              <a:t>و </a:t>
            </a:r>
            <a:r>
              <a:rPr lang="fa-IR" sz="2800" dirty="0" smtClean="0">
                <a:ln w="31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Roya" panose="00000400000000000000" pitchFamily="2" charset="-78"/>
              </a:rPr>
              <a:t>سیال که </a:t>
            </a:r>
            <a:r>
              <a:rPr lang="fa-IR" sz="2800" dirty="0" smtClean="0">
                <a:ln w="31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Roya" panose="00000400000000000000" pitchFamily="2" charset="-78"/>
              </a:rPr>
              <a:t>به دنبال هر صدایی </a:t>
            </a:r>
            <a:r>
              <a:rPr lang="fa-IR" sz="2800" dirty="0" smtClean="0">
                <a:ln w="31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Roya" panose="00000400000000000000" pitchFamily="2" charset="-78"/>
              </a:rPr>
              <a:t>می‌رود، </a:t>
            </a:r>
            <a:r>
              <a:rPr lang="fa-IR" sz="2800" dirty="0" smtClean="0">
                <a:ln w="31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Roya" panose="00000400000000000000" pitchFamily="2" charset="-78"/>
              </a:rPr>
              <a:t>بدون </a:t>
            </a:r>
            <a:r>
              <a:rPr lang="fa-IR" sz="2800" dirty="0" smtClean="0">
                <a:ln w="31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Roya" panose="00000400000000000000" pitchFamily="2" charset="-78"/>
              </a:rPr>
              <a:t>آن که آن را </a:t>
            </a:r>
            <a:r>
              <a:rPr lang="fa-IR" sz="2800" dirty="0" smtClean="0">
                <a:ln w="31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Roya" panose="00000400000000000000" pitchFamily="2" charset="-78"/>
              </a:rPr>
              <a:t>به محک عقل و منطق و دانش </a:t>
            </a:r>
            <a:r>
              <a:rPr lang="fa-IR" sz="2800" dirty="0" smtClean="0">
                <a:ln w="31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Roya" panose="00000400000000000000" pitchFamily="2" charset="-78"/>
              </a:rPr>
              <a:t>بسنجد.</a:t>
            </a:r>
            <a:endParaRPr lang="fa-IR" sz="2800" dirty="0" smtClean="0">
              <a:ln w="3175">
                <a:solidFill>
                  <a:schemeClr val="tx1"/>
                </a:solidFill>
              </a:ln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cs typeface="B Roya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Arial" pitchFamily="34" charset="0"/>
              <a:buChar char="•"/>
            </a:pPr>
            <a:endParaRPr lang="fa-IR" sz="2800" dirty="0" smtClean="0">
              <a:ln w="3175">
                <a:solidFill>
                  <a:schemeClr val="tx1"/>
                </a:solidFill>
              </a:ln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cs typeface="B Roya" panose="00000400000000000000" pitchFamily="2" charset="-78"/>
            </a:endParaRPr>
          </a:p>
          <a:p>
            <a:pPr algn="justLow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800" dirty="0" smtClean="0">
                <a:ln w="31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Roya" panose="00000400000000000000" pitchFamily="2" charset="-78"/>
              </a:rPr>
              <a:t>موجودی بدون جای پای محکم، بلکه موجودی که جای پایش </a:t>
            </a:r>
            <a:r>
              <a:rPr lang="fa-IR" sz="2800" dirty="0" smtClean="0">
                <a:ln w="31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Roya" panose="00000400000000000000" pitchFamily="2" charset="-78"/>
              </a:rPr>
              <a:t>هواست</a:t>
            </a:r>
            <a:r>
              <a:rPr lang="en-US" sz="2800" dirty="0" smtClean="0">
                <a:ln w="31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Roya" panose="00000400000000000000" pitchFamily="2" charset="-78"/>
              </a:rPr>
              <a:t>!</a:t>
            </a:r>
            <a:r>
              <a:rPr lang="fa-IR" sz="2800" dirty="0" smtClean="0">
                <a:ln w="31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Roya" panose="00000400000000000000" pitchFamily="2" charset="-78"/>
              </a:rPr>
              <a:t> یعنی سست‌ترین </a:t>
            </a:r>
            <a:r>
              <a:rPr lang="fa-IR" sz="2800" dirty="0" smtClean="0">
                <a:ln w="31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Roya" panose="00000400000000000000" pitchFamily="2" charset="-78"/>
              </a:rPr>
              <a:t>چیز </a:t>
            </a:r>
            <a:r>
              <a:rPr lang="fa-IR" sz="2800" dirty="0" smtClean="0">
                <a:ln w="31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cs typeface="B Roya" panose="00000400000000000000" pitchFamily="2" charset="-78"/>
              </a:rPr>
              <a:t>ممکن!</a:t>
            </a:r>
            <a:endParaRPr lang="en-US" sz="2800" dirty="0">
              <a:ln w="3175">
                <a:solidFill>
                  <a:schemeClr val="tx1"/>
                </a:solidFill>
              </a:ln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cs typeface="B Roya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x" algn="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/>
        </p:nvSpPr>
        <p:spPr>
          <a:xfrm>
            <a:off x="2514600" y="762000"/>
            <a:ext cx="4114800" cy="990600"/>
          </a:xfrm>
          <a:prstGeom prst="ellipse">
            <a:avLst/>
          </a:prstGeom>
          <a:solidFill>
            <a:srgbClr val="FF3399"/>
          </a:solidFill>
          <a:effectLst>
            <a:glow rad="635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450850" algn="l"/>
              </a:tabLst>
            </a:pPr>
            <a:r>
              <a:rPr lang="fa-IR" sz="2400" dirty="0" smtClean="0">
                <a:ln w="18415" cmpd="sng">
                  <a:solidFill>
                    <a:srgbClr val="92D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anose="00000700000000000000" pitchFamily="2" charset="-78"/>
              </a:rPr>
              <a:t>کوه استوار و با عظمت</a:t>
            </a:r>
            <a:endParaRPr lang="en-US" sz="2400" dirty="0">
              <a:ln w="18415" cmpd="sng">
                <a:solidFill>
                  <a:srgbClr val="92D05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90600" y="2590800"/>
            <a:ext cx="7162800" cy="37856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rtl="1">
              <a:lnSpc>
                <a:spcPct val="150000"/>
              </a:lnSpc>
            </a:pPr>
            <a:r>
              <a:rPr lang="fa-IR" sz="4000" b="1" dirty="0" smtClean="0">
                <a:ln/>
                <a:solidFill>
                  <a:schemeClr val="accent5">
                    <a:lumMod val="50000"/>
                  </a:schemeClr>
                </a:solidFill>
                <a:cs typeface="B Badr" pitchFamily="2" charset="-78"/>
              </a:rPr>
              <a:t>المومنُ </a:t>
            </a:r>
            <a:r>
              <a:rPr lang="fa-IR" sz="4000" b="1" dirty="0" smtClean="0">
                <a:ln/>
                <a:solidFill>
                  <a:schemeClr val="accent5">
                    <a:lumMod val="50000"/>
                  </a:schemeClr>
                </a:solidFill>
                <a:cs typeface="B Badr" pitchFamily="2" charset="-78"/>
              </a:rPr>
              <a:t>کالجبلِ </a:t>
            </a:r>
            <a:r>
              <a:rPr lang="fa-IR" sz="4000" b="1" dirty="0" smtClean="0">
                <a:ln/>
                <a:solidFill>
                  <a:schemeClr val="accent5">
                    <a:lumMod val="50000"/>
                  </a:schemeClr>
                </a:solidFill>
                <a:cs typeface="B Badr" pitchFamily="2" charset="-78"/>
              </a:rPr>
              <a:t>الراسخ لا تُحَرِکهُ  العواصفُ و لا تُزیلُه القواصف</a:t>
            </a:r>
          </a:p>
          <a:p>
            <a:pPr algn="r" rtl="1"/>
            <a:endParaRPr lang="fa-IR" b="1" dirty="0" smtClean="0">
              <a:ln/>
              <a:solidFill>
                <a:schemeClr val="accent3"/>
              </a:solidFill>
              <a:cs typeface="B Badr" pitchFamily="2" charset="-78"/>
            </a:endParaRPr>
          </a:p>
          <a:p>
            <a:pPr algn="r" rtl="1"/>
            <a:endParaRPr lang="fa-IR" b="1" dirty="0" smtClean="0">
              <a:ln/>
              <a:solidFill>
                <a:schemeClr val="accent3"/>
              </a:solidFill>
              <a:cs typeface="B Badr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b="1" dirty="0" smtClean="0">
                <a:ln/>
                <a:solidFill>
                  <a:schemeClr val="accent6">
                    <a:lumMod val="50000"/>
                  </a:schemeClr>
                </a:solidFill>
                <a:cs typeface="B Roya" panose="00000400000000000000" pitchFamily="2" charset="-78"/>
              </a:rPr>
              <a:t>مومن به مانند کوهی استوار و محکم است که هیچ طوفانی او را تکان </a:t>
            </a:r>
            <a:r>
              <a:rPr lang="fa-IR" sz="2800" b="1" dirty="0" smtClean="0">
                <a:ln/>
                <a:solidFill>
                  <a:schemeClr val="accent6">
                    <a:lumMod val="50000"/>
                  </a:schemeClr>
                </a:solidFill>
                <a:cs typeface="B Roya" panose="00000400000000000000" pitchFamily="2" charset="-78"/>
              </a:rPr>
              <a:t>نمی‌دهد </a:t>
            </a:r>
            <a:r>
              <a:rPr lang="fa-IR" sz="2800" b="1" dirty="0" smtClean="0">
                <a:ln/>
                <a:solidFill>
                  <a:schemeClr val="accent6">
                    <a:lumMod val="50000"/>
                  </a:schemeClr>
                </a:solidFill>
                <a:cs typeface="B Roya" panose="00000400000000000000" pitchFamily="2" charset="-78"/>
              </a:rPr>
              <a:t>و هیچ </a:t>
            </a:r>
            <a:r>
              <a:rPr lang="fa-IR" sz="2800" b="1" dirty="0" smtClean="0">
                <a:ln/>
                <a:solidFill>
                  <a:schemeClr val="accent6">
                    <a:lumMod val="50000"/>
                  </a:schemeClr>
                </a:solidFill>
                <a:cs typeface="B Roya" panose="00000400000000000000" pitchFamily="2" charset="-78"/>
              </a:rPr>
              <a:t>زلزله‌ای </a:t>
            </a:r>
            <a:r>
              <a:rPr lang="fa-IR" sz="2800" b="1" dirty="0" smtClean="0">
                <a:ln/>
                <a:solidFill>
                  <a:schemeClr val="accent6">
                    <a:lumMod val="50000"/>
                  </a:schemeClr>
                </a:solidFill>
                <a:cs typeface="B Roya" panose="00000400000000000000" pitchFamily="2" charset="-78"/>
              </a:rPr>
              <a:t>او را از پای در </a:t>
            </a:r>
            <a:r>
              <a:rPr lang="fa-IR" sz="2800" b="1" dirty="0" smtClean="0">
                <a:ln/>
                <a:solidFill>
                  <a:schemeClr val="accent6">
                    <a:lumMod val="50000"/>
                  </a:schemeClr>
                </a:solidFill>
                <a:cs typeface="B Roya" panose="00000400000000000000" pitchFamily="2" charset="-78"/>
              </a:rPr>
              <a:t>نمی‌آورد. </a:t>
            </a:r>
            <a:endParaRPr lang="en-US" sz="2800" b="1" dirty="0">
              <a:ln/>
              <a:solidFill>
                <a:schemeClr val="accent6">
                  <a:lumMod val="50000"/>
                </a:schemeClr>
              </a:solidFill>
              <a:cs typeface="B Roya" panose="00000400000000000000" pitchFamily="2" charset="-78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zad-Kuh.jpg"/>
          <p:cNvPicPr>
            <a:picLocks noChangeAspect="1"/>
          </p:cNvPicPr>
          <p:nvPr/>
        </p:nvPicPr>
        <p:blipFill>
          <a:blip r:embed="rId3" cstate="print"/>
          <a:srcRect b="11075"/>
          <a:stretch>
            <a:fillRect/>
          </a:stretch>
        </p:blipFill>
        <p:spPr>
          <a:xfrm>
            <a:off x="926532" y="1676400"/>
            <a:ext cx="7150669" cy="4191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animation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29400" y="2209800"/>
            <a:ext cx="734103" cy="7054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66800" y="4538008"/>
            <a:ext cx="6934200" cy="2435731"/>
          </a:xfrm>
          <a:custGeom>
            <a:avLst/>
            <a:gdLst>
              <a:gd name="connsiteX0" fmla="*/ 0 w 6934200"/>
              <a:gd name="connsiteY0" fmla="*/ 391597 h 2349579"/>
              <a:gd name="connsiteX1" fmla="*/ 114697 w 6934200"/>
              <a:gd name="connsiteY1" fmla="*/ 114696 h 2349579"/>
              <a:gd name="connsiteX2" fmla="*/ 391598 w 6934200"/>
              <a:gd name="connsiteY2" fmla="*/ 0 h 2349579"/>
              <a:gd name="connsiteX3" fmla="*/ 6542603 w 6934200"/>
              <a:gd name="connsiteY3" fmla="*/ 0 h 2349579"/>
              <a:gd name="connsiteX4" fmla="*/ 6819504 w 6934200"/>
              <a:gd name="connsiteY4" fmla="*/ 114697 h 2349579"/>
              <a:gd name="connsiteX5" fmla="*/ 6934200 w 6934200"/>
              <a:gd name="connsiteY5" fmla="*/ 391598 h 2349579"/>
              <a:gd name="connsiteX6" fmla="*/ 6934200 w 6934200"/>
              <a:gd name="connsiteY6" fmla="*/ 1957982 h 2349579"/>
              <a:gd name="connsiteX7" fmla="*/ 6819504 w 6934200"/>
              <a:gd name="connsiteY7" fmla="*/ 2234883 h 2349579"/>
              <a:gd name="connsiteX8" fmla="*/ 6542603 w 6934200"/>
              <a:gd name="connsiteY8" fmla="*/ 2349579 h 2349579"/>
              <a:gd name="connsiteX9" fmla="*/ 391597 w 6934200"/>
              <a:gd name="connsiteY9" fmla="*/ 2349579 h 2349579"/>
              <a:gd name="connsiteX10" fmla="*/ 114696 w 6934200"/>
              <a:gd name="connsiteY10" fmla="*/ 2234883 h 2349579"/>
              <a:gd name="connsiteX11" fmla="*/ 0 w 6934200"/>
              <a:gd name="connsiteY11" fmla="*/ 1957982 h 2349579"/>
              <a:gd name="connsiteX12" fmla="*/ 0 w 6934200"/>
              <a:gd name="connsiteY12" fmla="*/ 391597 h 2349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34200" h="2349579">
                <a:moveTo>
                  <a:pt x="0" y="391597"/>
                </a:moveTo>
                <a:cubicBezTo>
                  <a:pt x="0" y="287739"/>
                  <a:pt x="41258" y="188135"/>
                  <a:pt x="114697" y="114696"/>
                </a:cubicBezTo>
                <a:cubicBezTo>
                  <a:pt x="188136" y="41257"/>
                  <a:pt x="287740" y="0"/>
                  <a:pt x="391598" y="0"/>
                </a:cubicBezTo>
                <a:lnTo>
                  <a:pt x="6542603" y="0"/>
                </a:lnTo>
                <a:cubicBezTo>
                  <a:pt x="6646461" y="0"/>
                  <a:pt x="6746065" y="41258"/>
                  <a:pt x="6819504" y="114697"/>
                </a:cubicBezTo>
                <a:cubicBezTo>
                  <a:pt x="6892943" y="188136"/>
                  <a:pt x="6934200" y="287740"/>
                  <a:pt x="6934200" y="391598"/>
                </a:cubicBezTo>
                <a:lnTo>
                  <a:pt x="6934200" y="1957982"/>
                </a:lnTo>
                <a:cubicBezTo>
                  <a:pt x="6934200" y="2061840"/>
                  <a:pt x="6892943" y="2161444"/>
                  <a:pt x="6819504" y="2234883"/>
                </a:cubicBezTo>
                <a:cubicBezTo>
                  <a:pt x="6746065" y="2308322"/>
                  <a:pt x="6646461" y="2349579"/>
                  <a:pt x="6542603" y="2349579"/>
                </a:cubicBezTo>
                <a:lnTo>
                  <a:pt x="391597" y="2349579"/>
                </a:lnTo>
                <a:cubicBezTo>
                  <a:pt x="287739" y="2349579"/>
                  <a:pt x="188135" y="2308321"/>
                  <a:pt x="114696" y="2234883"/>
                </a:cubicBezTo>
                <a:cubicBezTo>
                  <a:pt x="41257" y="2161444"/>
                  <a:pt x="0" y="2061840"/>
                  <a:pt x="0" y="1957982"/>
                </a:cubicBezTo>
                <a:lnTo>
                  <a:pt x="0" y="391597"/>
                </a:lnTo>
                <a:close/>
              </a:path>
            </a:pathLst>
          </a:cu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rtl="1">
              <a:lnSpc>
                <a:spcPct val="150000"/>
              </a:lnSpc>
              <a:buClr>
                <a:srgbClr val="00B050"/>
              </a:buClr>
            </a:pPr>
            <a:r>
              <a:rPr lang="fa-I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Roya" panose="00000400000000000000" pitchFamily="2" charset="-78"/>
              </a:rPr>
              <a:t>ضعف </a:t>
            </a:r>
            <a:r>
              <a:rPr lang="fa-I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Roya" panose="00000400000000000000" pitchFamily="2" charset="-78"/>
              </a:rPr>
              <a:t>و زبونی یک پشه بادبادی را با عظمت و شکوه یک کوه بزرگ مقایسه کنید </a:t>
            </a:r>
          </a:p>
          <a:p>
            <a:pPr marL="342900" indent="-342900" algn="just" rtl="1">
              <a:lnSpc>
                <a:spcPct val="150000"/>
              </a:lnSpc>
              <a:buClr>
                <a:srgbClr val="00B050"/>
              </a:buClr>
              <a:buFont typeface="Arial" panose="020B0604020202020204" pitchFamily="34" charset="0"/>
              <a:buChar char="•"/>
            </a:pPr>
            <a:endParaRPr lang="fa-IR" sz="2400" b="1" dirty="0" smtClean="0">
              <a:ln/>
              <a:solidFill>
                <a:schemeClr val="accent3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cs typeface="B Roy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Clr>
                <a:srgbClr val="00B050"/>
              </a:buClr>
              <a:buFont typeface="Arial" panose="020B0604020202020204" pitchFamily="34" charset="0"/>
              <a:buChar char="•"/>
            </a:pPr>
            <a:endParaRPr lang="en-US" sz="2400" b="1" dirty="0" smtClean="0">
              <a:ln/>
              <a:solidFill>
                <a:schemeClr val="accent3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cs typeface="B Roya" panose="00000400000000000000" pitchFamily="2" charset="-78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35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1676400"/>
            <a:ext cx="8077200" cy="3737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Low" rtl="1">
              <a:lnSpc>
                <a:spcPct val="150000"/>
              </a:lnSpc>
              <a:buClr>
                <a:srgbClr val="00B050"/>
              </a:buClr>
              <a:buFont typeface="Arial" panose="020B0604020202020204" pitchFamily="34" charset="0"/>
              <a:buChar char="•"/>
            </a:pPr>
            <a:endParaRPr lang="fa-IR" sz="2000" b="1" dirty="0" smtClean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63500">
                  <a:srgbClr val="FFFF00">
                    <a:alpha val="40000"/>
                  </a:srgbClr>
                </a:glow>
              </a:effectLst>
              <a:cs typeface="B Homa" panose="00000400000000000000" pitchFamily="2" charset="-78"/>
            </a:endParaRPr>
          </a:p>
          <a:p>
            <a:pPr marL="342900" indent="-342900" algn="justLow" rtl="1">
              <a:lnSpc>
                <a:spcPct val="150000"/>
              </a:lnSpc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یک نسیم ضعیف کافی است تا چنین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پشه‌ای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را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بــه ایـن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طرف و آن طرف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بکشاند،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این نسیم را با یک طوفان بزرگی که درخت ها را از جا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کنده، خانـه‌ها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را ویران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می‌کند، اتومبیل‌ها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را به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ایـن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سو و آن سو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پرتــاب می‌کند، مقایسه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کنید.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وقتـی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به چنین کوهی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می‌رسد، متواضعانه،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سرش را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پایــین انداخته،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مسیر خود را عوض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می‌کند.</a:t>
            </a:r>
            <a:endParaRPr lang="fa-IR" sz="2400" b="1" dirty="0" smtClean="0">
              <a:ln>
                <a:solidFill>
                  <a:srgbClr val="7030A0"/>
                </a:solidFill>
              </a:ln>
              <a:solidFill>
                <a:schemeClr val="accent4">
                  <a:lumMod val="50000"/>
                </a:schemeClr>
              </a:solidFill>
              <a:effectLst>
                <a:glow rad="63500">
                  <a:srgbClr val="FFFF00">
                    <a:alpha val="40000"/>
                  </a:srgbClr>
                </a:glow>
              </a:effectLst>
              <a:cs typeface="B Roya" panose="00000400000000000000" pitchFamily="2" charset="-78"/>
            </a:endParaRPr>
          </a:p>
          <a:p>
            <a:pPr marL="342900" indent="-342900" algn="justLow" rtl="1">
              <a:lnSpc>
                <a:spcPct val="150000"/>
              </a:lnSpc>
              <a:buClr>
                <a:srgbClr val="00B050"/>
              </a:buClr>
              <a:buFont typeface="Arial" panose="020B0604020202020204" pitchFamily="34" charset="0"/>
              <a:buChar char="•"/>
            </a:pPr>
            <a:endParaRPr lang="en-US" sz="2000" b="1" dirty="0" smtClean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63500">
                  <a:srgbClr val="FFFF00">
                    <a:alpha val="40000"/>
                  </a:srgbClr>
                </a:glow>
              </a:effectLst>
              <a:cs typeface="B Homa" panose="00000400000000000000" pitchFamily="2" charset="-78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3400" y="2057400"/>
            <a:ext cx="8229600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rtl="1">
              <a:lnSpc>
                <a:spcPct val="150000"/>
              </a:lnSpc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fa-IR" sz="2400" b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پشه موجودی است که زیر پایش خالی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است، </a:t>
            </a:r>
            <a:r>
              <a:rPr lang="fa-IR" sz="2400" b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به پشتوانه و پایگاهی محکم تکیه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نداده، </a:t>
            </a:r>
            <a:r>
              <a:rPr lang="fa-IR" sz="2400" b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چنین موجود ضعیفی را با کوهی مقایسه کنید که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خودش، تکیه‌گاه </a:t>
            </a:r>
            <a:r>
              <a:rPr lang="fa-IR" sz="2400" b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دیگران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است. </a:t>
            </a:r>
          </a:p>
          <a:p>
            <a:pPr marL="342900" indent="-342900" algn="just" rtl="1">
              <a:lnSpc>
                <a:spcPct val="150000"/>
              </a:lnSpc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قرآن، کوه‌ها </a:t>
            </a:r>
            <a:r>
              <a:rPr lang="fa-IR" sz="2400" b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را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میخ‌های </a:t>
            </a:r>
            <a:r>
              <a:rPr lang="fa-IR" sz="2400" b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زمین دانسته و قرار و استقرار زمین را به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آن‌ها می‌داند، </a:t>
            </a:r>
            <a:r>
              <a:rPr lang="fa-IR" sz="2400" b="1" dirty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مومن نیز پشتیبان محکم دیگران و مایه آرامش همگان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است.</a:t>
            </a:r>
            <a:endParaRPr lang="en-US" sz="2400" b="1" dirty="0">
              <a:ln>
                <a:solidFill>
                  <a:srgbClr val="7030A0"/>
                </a:solidFill>
              </a:ln>
              <a:solidFill>
                <a:schemeClr val="accent4">
                  <a:lumMod val="50000"/>
                </a:schemeClr>
              </a:solidFill>
              <a:effectLst>
                <a:glow rad="63500">
                  <a:srgbClr val="FFFF00">
                    <a:alpha val="40000"/>
                  </a:srgbClr>
                </a:glow>
              </a:effectLst>
              <a:cs typeface="B Roya" panose="00000400000000000000" pitchFamily="2" charset="-78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خالی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6232</TotalTime>
  <Words>998</Words>
  <Application>Microsoft Office PowerPoint</Application>
  <PresentationFormat>On-screen Show (4:3)</PresentationFormat>
  <Paragraphs>90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42" baseType="lpstr">
      <vt:lpstr>Arial</vt:lpstr>
      <vt:lpstr>B Badr</vt:lpstr>
      <vt:lpstr>B Homa</vt:lpstr>
      <vt:lpstr>B Karim</vt:lpstr>
      <vt:lpstr>B Nasim</vt:lpstr>
      <vt:lpstr>B Nikoo</vt:lpstr>
      <vt:lpstr>B Roya</vt:lpstr>
      <vt:lpstr>B Titr</vt:lpstr>
      <vt:lpstr>B Yagut</vt:lpstr>
      <vt:lpstr>Calibri</vt:lpstr>
      <vt:lpstr>Calibri Light</vt:lpstr>
      <vt:lpstr>Wingdings</vt:lpstr>
      <vt:lpstr>Office Theme</vt:lpstr>
      <vt:lpstr>خالی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درس (11)</dc:title>
  <dc:creator>User</dc:creator>
  <cp:lastModifiedBy>Alireza Moazzen</cp:lastModifiedBy>
  <cp:revision>296</cp:revision>
  <dcterms:created xsi:type="dcterms:W3CDTF">2006-08-16T00:00:00Z</dcterms:created>
  <dcterms:modified xsi:type="dcterms:W3CDTF">2017-09-26T19:21:48Z</dcterms:modified>
</cp:coreProperties>
</file>