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99" r:id="rId11"/>
    <p:sldId id="262" r:id="rId12"/>
    <p:sldId id="263" r:id="rId13"/>
    <p:sldId id="264" r:id="rId14"/>
    <p:sldId id="265" r:id="rId15"/>
    <p:sldId id="266" r:id="rId16"/>
    <p:sldId id="267" r:id="rId17"/>
    <p:sldId id="272" r:id="rId18"/>
    <p:sldId id="487" r:id="rId19"/>
    <p:sldId id="489" r:id="rId20"/>
    <p:sldId id="500" r:id="rId21"/>
    <p:sldId id="503" r:id="rId22"/>
    <p:sldId id="490" r:id="rId23"/>
    <p:sldId id="493" r:id="rId24"/>
    <p:sldId id="494" r:id="rId25"/>
    <p:sldId id="492" r:id="rId26"/>
    <p:sldId id="491" r:id="rId27"/>
    <p:sldId id="504" r:id="rId28"/>
    <p:sldId id="495" r:id="rId29"/>
    <p:sldId id="496" r:id="rId30"/>
    <p:sldId id="497" r:id="rId31"/>
    <p:sldId id="505" r:id="rId32"/>
    <p:sldId id="506" r:id="rId33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34"/>
    </p:embeddedFont>
    <p:embeddedFont>
      <p:font typeface="Tahoma" panose="020B0604030504040204" pitchFamily="34" charset="0"/>
      <p:regular r:id="rId35"/>
      <p:bold r:id="rId36"/>
    </p:embeddedFont>
    <p:embeddedFont>
      <p:font typeface="B Titr" panose="00000700000000000000" pitchFamily="2" charset="-78"/>
      <p:bold r:id="rId37"/>
    </p:embeddedFont>
    <p:embeddedFont>
      <p:font typeface="B Yagut" panose="00000400000000000000" pitchFamily="2" charset="-78"/>
      <p:regular r:id="rId38"/>
      <p:bold r:id="rId39"/>
    </p:embeddedFont>
    <p:embeddedFont>
      <p:font typeface="B Nazanin" panose="00000400000000000000" pitchFamily="2" charset="-78"/>
      <p:regular r:id="rId40"/>
      <p:bold r:id="rId41"/>
    </p:embeddedFont>
    <p:embeddedFont>
      <p:font typeface="KFGQPC Uthman Taha Naskh" panose="02000000000000000000" pitchFamily="2" charset="-78"/>
      <p:regular r:id="rId42"/>
    </p:embeddedFont>
    <p:embeddedFont>
      <p:font typeface="Calibri" panose="020F0502020204030204" pitchFamily="34" charset="0"/>
      <p:regular r:id="rId43"/>
      <p:bold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19"/>
    <a:srgbClr val="FFCC29"/>
    <a:srgbClr val="000099"/>
    <a:srgbClr val="003366"/>
    <a:srgbClr val="663300"/>
    <a:srgbClr val="996633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15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font" Target="fonts/font6.fntdata"/><Relationship Id="rId21" Type="http://schemas.openxmlformats.org/officeDocument/2006/relationships/slide" Target="slides/slide14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font" Target="fonts/font3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font" Target="fonts/font1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dirty="0" smtClean="0"/>
              <a:t>این قالب برای عرضه پیام‌های اصلی </a:t>
            </a:r>
            <a:r>
              <a:rPr lang="fa-IR" dirty="0" smtClean="0">
                <a:solidFill>
                  <a:srgbClr val="FF0000"/>
                </a:solidFill>
              </a:rPr>
              <a:t>علم زندگی</a:t>
            </a:r>
            <a:r>
              <a:rPr lang="fa-IR" dirty="0" smtClean="0"/>
              <a:t> در نظر گرفته شده است.</a:t>
            </a:r>
          </a:p>
          <a:p>
            <a:pPr>
              <a:lnSpc>
                <a:spcPct val="200000"/>
              </a:lnSpc>
            </a:pPr>
            <a:endParaRPr lang="fa-IR" dirty="0" smtClean="0"/>
          </a:p>
          <a:p>
            <a:pPr>
              <a:lnSpc>
                <a:spcPct val="200000"/>
              </a:lnSpc>
            </a:pPr>
            <a:r>
              <a:rPr lang="fa-IR" sz="3200" dirty="0" smtClean="0"/>
              <a:t>مضمون چنین صفحاتی را باید به خاطر سپرد.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3083393648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یک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6600" b="1" dirty="0" smtClean="0"/>
              <a:t>به دنبال شکار خود!</a:t>
            </a:r>
            <a:endParaRPr lang="fa-IR" sz="6600" b="1" dirty="0"/>
          </a:p>
        </p:txBody>
      </p:sp>
    </p:spTree>
    <p:extLst>
      <p:ext uri="{BB962C8B-B14F-4D97-AF65-F5344CB8AC3E}">
        <p14:creationId xmlns:p14="http://schemas.microsoft.com/office/powerpoint/2010/main" val="108640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صفر (مقدمه)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من زیر ذرّه‌بین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خودآگاهی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محاسبه نفس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کمک‌های خارجی برای شناسایی و شکار نفس!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ملاک قبولی و رفوزگی</a:t>
            </a:r>
            <a:endParaRPr lang="fa-IR" b="1" dirty="0"/>
          </a:p>
          <a:p>
            <a:pPr marL="0" indent="0">
              <a:lnSpc>
                <a:spcPts val="6300"/>
              </a:lnSpc>
              <a:buNone/>
            </a:pPr>
            <a:r>
              <a:rPr lang="fa-IR" b="1" dirty="0" smtClean="0"/>
              <a:t>نگاهی دیگر به رفتارهای خود</a:t>
            </a:r>
            <a:endParaRPr lang="fa-IR" b="1" dirty="0"/>
          </a:p>
        </p:txBody>
      </p:sp>
      <p:pic>
        <p:nvPicPr>
          <p:cNvPr id="18" name="Picture 17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9" name="Picture 18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15685"/>
            <a:ext cx="516484" cy="516484"/>
          </a:xfrm>
          <a:prstGeom prst="rect">
            <a:avLst/>
          </a:prstGeom>
        </p:spPr>
      </p:pic>
      <p:pic>
        <p:nvPicPr>
          <p:cNvPr id="20" name="Picture 19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07259"/>
            <a:ext cx="516484" cy="516484"/>
          </a:xfrm>
          <a:prstGeom prst="rect">
            <a:avLst/>
          </a:prstGeom>
        </p:spPr>
      </p:pic>
      <p:pic>
        <p:nvPicPr>
          <p:cNvPr id="21" name="Picture 2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2839"/>
            <a:ext cx="516484" cy="516484"/>
          </a:xfrm>
          <a:prstGeom prst="rect">
            <a:avLst/>
          </a:prstGeom>
        </p:spPr>
      </p:pic>
      <p:pic>
        <p:nvPicPr>
          <p:cNvPr id="22" name="Picture 2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10169"/>
            <a:ext cx="516484" cy="516484"/>
          </a:xfrm>
          <a:prstGeom prst="rect">
            <a:avLst/>
          </a:prstGeom>
        </p:spPr>
      </p:pic>
      <p:pic>
        <p:nvPicPr>
          <p:cNvPr id="23" name="Picture 2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084413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5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من زیر ذرّه‌بین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من چگونه آدمی هستم و چه تیپی دارم؟ شخصیّت من چگونه شخصیّتی است؟ دیگران در مورد من چگونه می‌اندیشند؟ اگر از نزدیکان من بپرسند من </a:t>
            </a:r>
            <a:r>
              <a:rPr lang="fa-IR" dirty="0" smtClean="0"/>
              <a:t>چـگونه </a:t>
            </a:r>
            <a:r>
              <a:rPr lang="fa-IR" dirty="0"/>
              <a:t>آدمی هستم، در مورد من چه قضاوتی خواهند داشت؟ آیا قضاوت دیگران در مورد من، قضاوتی درست و واقعی است؟ واقعاً، فارغ از نظر دیگران‌ و بدون آنکه بخواهم خود را آرایش و پیرایش کنم و زیبا جلوه دهم، من، چگونه موجودی هستم؟ </a:t>
            </a:r>
          </a:p>
        </p:txBody>
      </p:sp>
    </p:spTree>
    <p:extLst>
      <p:ext uri="{BB962C8B-B14F-4D97-AF65-F5344CB8AC3E}">
        <p14:creationId xmlns:p14="http://schemas.microsoft.com/office/powerpoint/2010/main" val="545173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من زیر ذرّه‌بین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sz="6500" b="1" dirty="0" smtClean="0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نفس:</a:t>
            </a:r>
            <a:endParaRPr lang="fa-IR" sz="6500" b="1" dirty="0">
              <a:ln w="28575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2114550" lvl="3" indent="-742950">
              <a:buFont typeface="+mj-lt"/>
              <a:buAutoNum type="arabicPeriod"/>
            </a:pPr>
            <a:r>
              <a:rPr lang="fa-IR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مانکن دل‌فریب </a:t>
            </a:r>
            <a:endParaRPr lang="fa-IR" sz="4400" b="1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2114550" lvl="3" indent="-742950">
              <a:buFont typeface="+mj-lt"/>
              <a:buAutoNum type="arabicPeriod"/>
            </a:pPr>
            <a:r>
              <a:rPr lang="fa-IR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قاتل</a:t>
            </a:r>
          </a:p>
          <a:p>
            <a:pPr marL="2114550" lvl="3" indent="-742950">
              <a:buFont typeface="+mj-lt"/>
              <a:buAutoNum type="arabicPeriod"/>
            </a:pPr>
            <a:r>
              <a:rPr lang="fa-IR" sz="44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فراری</a:t>
            </a:r>
          </a:p>
          <a:p>
            <a:pPr marL="0" indent="0" algn="ctr">
              <a:buNone/>
            </a:pPr>
            <a:r>
              <a:rPr lang="fa-IR" sz="7800" b="1" dirty="0" smtClean="0">
                <a:ln w="28575">
                  <a:solidFill>
                    <a:schemeClr val="bg1"/>
                  </a:solidFill>
                </a:ln>
                <a:solidFill>
                  <a:srgbClr val="7030A0"/>
                </a:solidFill>
                <a:latin typeface="+mj-lt"/>
                <a:ea typeface="+mj-ea"/>
                <a:cs typeface="B Titr" panose="00000700000000000000" pitchFamily="2" charset="-78"/>
              </a:rPr>
              <a:t>چرا؟</a:t>
            </a:r>
            <a:endParaRPr lang="fa-IR" sz="7800" b="1" dirty="0">
              <a:ln w="28575">
                <a:solidFill>
                  <a:schemeClr val="bg1"/>
                </a:solidFill>
              </a:ln>
              <a:solidFill>
                <a:srgbClr val="7030A0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2646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من زیر ذرّه‌بین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2800" b="1" dirty="0" smtClean="0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اشکال مختلف مقاومت نفس از محاسبه:</a:t>
            </a:r>
            <a:endParaRPr lang="fa-IR" sz="2800" b="1" dirty="0">
              <a:ln w="28575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2114550" lvl="3" indent="-742950">
              <a:buFont typeface="+mj-lt"/>
              <a:buAutoNum type="arabicPeriod"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فرار</a:t>
            </a:r>
            <a:endParaRPr lang="fa-IR" b="1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2114550" lvl="3" indent="-742950">
              <a:buFont typeface="+mj-lt"/>
              <a:buAutoNum type="arabicPeriod"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تقلب</a:t>
            </a:r>
            <a:endParaRPr lang="fa-IR" b="1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2114550" lvl="3" indent="-742950">
              <a:buFont typeface="+mj-lt"/>
              <a:buAutoNum type="arabicPeriod"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فرافکنی</a:t>
            </a:r>
          </a:p>
          <a:p>
            <a:pPr marL="2114550" lvl="3" indent="-742950">
              <a:buFont typeface="+mj-lt"/>
              <a:buAutoNum type="arabicPeriod"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latin typeface="+mj-lt"/>
                <a:ea typeface="+mj-ea"/>
                <a:cs typeface="B Titr" panose="00000700000000000000" pitchFamily="2" charset="-78"/>
              </a:rPr>
              <a:t>لات بازی</a:t>
            </a:r>
          </a:p>
          <a:p>
            <a:pPr marL="2114550" lvl="3" indent="-742950">
              <a:buFont typeface="+mj-lt"/>
              <a:buAutoNum type="arabicPeriod"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rPr>
              <a:t>موش مردگی</a:t>
            </a:r>
          </a:p>
          <a:p>
            <a:pPr marL="0" indent="0" algn="ctr">
              <a:buNone/>
            </a:pPr>
            <a:r>
              <a:rPr lang="fa-IR" b="1" dirty="0" smtClean="0">
                <a:ln w="28575">
                  <a:solidFill>
                    <a:schemeClr val="bg1"/>
                  </a:solidFill>
                </a:ln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آیا شکل دیگری از مقاومت نفس را می‌شناسید؟</a:t>
            </a:r>
          </a:p>
        </p:txBody>
      </p:sp>
    </p:spTree>
    <p:extLst>
      <p:ext uri="{BB962C8B-B14F-4D97-AF65-F5344CB8AC3E}">
        <p14:creationId xmlns:p14="http://schemas.microsoft.com/office/powerpoint/2010/main" val="1262987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من زیر ذرّه‌بین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11500" dirty="0" smtClean="0"/>
              <a:t>شغل نفس تعمیه است.</a:t>
            </a:r>
            <a:endParaRPr lang="fa-IR" sz="11500" dirty="0"/>
          </a:p>
        </p:txBody>
      </p:sp>
    </p:spTree>
    <p:extLst>
      <p:ext uri="{BB962C8B-B14F-4D97-AF65-F5344CB8AC3E}">
        <p14:creationId xmlns:p14="http://schemas.microsoft.com/office/powerpoint/2010/main" val="3605389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نفس‌شناسی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ar-SA" sz="3600" dirty="0" smtClean="0"/>
              <a:t>پیامبر اکرم</a:t>
            </a:r>
            <a:r>
              <a:rPr lang="fa-IR" sz="3600" dirty="0" smtClean="0"/>
              <a:t> صلی الله علیه و آله: </a:t>
            </a:r>
          </a:p>
          <a:p>
            <a:pPr lvl="2"/>
            <a:r>
              <a:rPr lang="fa-IR" sz="4400" dirty="0" smtClean="0"/>
              <a:t>أَعْدَى عَدُوِّكَ نَفْسُكَ الَّتِي بَيْنَ جَنْبَيْك‏</a:t>
            </a:r>
            <a:endParaRPr lang="en-US" sz="4400" dirty="0" smtClean="0"/>
          </a:p>
          <a:p>
            <a:pPr lvl="4"/>
            <a:r>
              <a:rPr lang="fa-IR" sz="3600" dirty="0" smtClean="0"/>
              <a:t>دشمن‌ترین دشمنانت، همان نفس توست که در درونت قرار گرفته است.</a:t>
            </a:r>
            <a:endParaRPr lang="en-US" sz="3600" dirty="0" smtClean="0"/>
          </a:p>
          <a:p>
            <a:pPr lvl="3"/>
            <a:r>
              <a:rPr lang="fa-IR" sz="3600" dirty="0" smtClean="0"/>
              <a:t> - نهج الفصاحه (فارسی) ص 220</a:t>
            </a:r>
            <a:endParaRPr lang="en-US" sz="3600" dirty="0" smtClean="0"/>
          </a:p>
          <a:p>
            <a:pPr lvl="1"/>
            <a:endParaRPr lang="en-US" sz="3600" dirty="0" smtClean="0"/>
          </a:p>
          <a:p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2762403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نفس‌شناسی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fa-IR" sz="3600" dirty="0" smtClean="0"/>
              <a:t>امام موسی بن جعفرعلیه ‌السلام فرمودند:</a:t>
            </a:r>
            <a:endParaRPr lang="en-US" sz="3600" dirty="0" smtClean="0"/>
          </a:p>
          <a:p>
            <a:pPr lvl="2"/>
            <a:r>
              <a:rPr lang="ar-SA" sz="4400" dirty="0" smtClean="0"/>
              <a:t>لَيْسَ مِنَّا مَنْ لَمْ يُحَاسِبْ‏ نَفْسَهُ‏ فِي كُلِّ يَوْمٍ</a:t>
            </a:r>
            <a:endParaRPr lang="en-US" sz="4400" dirty="0" smtClean="0"/>
          </a:p>
          <a:p>
            <a:pPr lvl="4"/>
            <a:r>
              <a:rPr lang="ar-SA" sz="3600" dirty="0" smtClean="0"/>
              <a:t>از ما نیست کسی که هر روز نفس خود را مورد بررسی و محاسبه قرار ندهد.</a:t>
            </a:r>
            <a:endParaRPr lang="en-US" sz="3600" dirty="0" smtClean="0"/>
          </a:p>
          <a:p>
            <a:pPr lvl="3"/>
            <a:r>
              <a:rPr lang="fa-IR" sz="3600" dirty="0" smtClean="0"/>
              <a:t>الإختصاص، النص، ص: 243</a:t>
            </a:r>
            <a:endParaRPr lang="en-US" sz="3600" dirty="0" smtClean="0"/>
          </a:p>
          <a:p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3277519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نفس‌شناسی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ar-SA" sz="4000" dirty="0" smtClean="0"/>
              <a:t>پیامبر اکرم</a:t>
            </a:r>
            <a:r>
              <a:rPr lang="fa-IR" sz="4000" dirty="0" smtClean="0"/>
              <a:t> صلی الله علیه و آله: </a:t>
            </a:r>
            <a:endParaRPr lang="en-US" sz="4000" dirty="0" smtClean="0"/>
          </a:p>
          <a:p>
            <a:pPr lvl="2"/>
            <a:r>
              <a:rPr lang="fa-IR" sz="4800" dirty="0" smtClean="0"/>
              <a:t>أ</a:t>
            </a:r>
            <a:r>
              <a:rPr lang="fa-IR" sz="5200" dirty="0" smtClean="0"/>
              <a:t>َعْرَفُكُمْ بِنَفْسِهِ أَعْرَفُكُمْ بِرَبِّه</a:t>
            </a:r>
            <a:r>
              <a:rPr lang="fa-IR" sz="4800" dirty="0" smtClean="0"/>
              <a:t>‏</a:t>
            </a:r>
            <a:endParaRPr lang="en-US" sz="4800" dirty="0" smtClean="0"/>
          </a:p>
          <a:p>
            <a:pPr lvl="4"/>
            <a:r>
              <a:rPr lang="fa-IR" sz="4000" dirty="0" smtClean="0"/>
              <a:t>آگاه‌ترین شما به نفسش، آگاه‌ترین شما به خداوند است.</a:t>
            </a:r>
            <a:endParaRPr lang="en-US" sz="4000" dirty="0" smtClean="0"/>
          </a:p>
          <a:p>
            <a:pPr lvl="3"/>
            <a:r>
              <a:rPr lang="fa-IR" sz="3000" dirty="0" smtClean="0"/>
              <a:t> - الجواهر السنية في الأحاديث القدسية (كليات حديث قدسى)، ص: 234</a:t>
            </a:r>
            <a:endParaRPr lang="en-US" sz="3000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4516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نفس‌شناسی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fa-IR" sz="4000" dirty="0" smtClean="0"/>
              <a:t>امیرالمؤمنین علی علیه السلام:</a:t>
            </a:r>
            <a:endParaRPr lang="en-US" sz="4000" dirty="0" smtClean="0"/>
          </a:p>
          <a:p>
            <a:pPr lvl="2"/>
            <a:r>
              <a:rPr lang="fa-IR" sz="5200" dirty="0" smtClean="0"/>
              <a:t>مَنْ عَرَفَ نفسَه فقد عَرَفَ ربَّه</a:t>
            </a:r>
            <a:endParaRPr lang="en-US" sz="5200" dirty="0" smtClean="0"/>
          </a:p>
          <a:p>
            <a:pPr lvl="4"/>
            <a:r>
              <a:rPr lang="fa-IR" sz="4300" dirty="0" smtClean="0"/>
              <a:t>هر کس نفس خود را شناخت، خدای خود را شناخته است.</a:t>
            </a:r>
            <a:endParaRPr lang="en-US" sz="4300" dirty="0" smtClean="0"/>
          </a:p>
          <a:p>
            <a:pPr lvl="3"/>
            <a:r>
              <a:rPr lang="fa-IR" sz="4000" dirty="0" smtClean="0"/>
              <a:t> </a:t>
            </a:r>
            <a:r>
              <a:rPr lang="fa-IR" sz="3900" dirty="0" smtClean="0"/>
              <a:t>- غرر الحكم و درر الكلم، ص: 588</a:t>
            </a:r>
            <a:endParaRPr lang="en-US" sz="3900" dirty="0" smtClean="0"/>
          </a:p>
          <a:p>
            <a:endParaRPr lang="fa-IR" sz="4400" dirty="0"/>
          </a:p>
        </p:txBody>
      </p:sp>
    </p:spTree>
    <p:extLst>
      <p:ext uri="{BB962C8B-B14F-4D97-AF65-F5344CB8AC3E}">
        <p14:creationId xmlns:p14="http://schemas.microsoft.com/office/powerpoint/2010/main" val="2925040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4800" dirty="0" smtClean="0">
                <a:solidFill>
                  <a:srgbClr val="002060"/>
                </a:solidFill>
              </a:rPr>
              <a:t>مسیر اصلی بهتر زیستن</a:t>
            </a:r>
          </a:p>
          <a:p>
            <a:pPr>
              <a:lnSpc>
                <a:spcPct val="200000"/>
              </a:lnSpc>
            </a:pPr>
            <a:endParaRPr lang="fa-IR" sz="1050" dirty="0" smtClean="0"/>
          </a:p>
          <a:p>
            <a:pPr>
              <a:lnSpc>
                <a:spcPct val="200000"/>
              </a:lnSpc>
            </a:pPr>
            <a:r>
              <a:rPr lang="fa-IR" sz="6000" dirty="0" smtClean="0"/>
              <a:t>شناسایی، شکار</a:t>
            </a:r>
            <a:r>
              <a:rPr lang="fa-IR" sz="6000" dirty="0"/>
              <a:t>، مهار و مدیریت </a:t>
            </a:r>
            <a:r>
              <a:rPr lang="fa-IR" sz="6000" dirty="0" smtClean="0">
                <a:solidFill>
                  <a:srgbClr val="FF0000"/>
                </a:solidFill>
              </a:rPr>
              <a:t>نفس</a:t>
            </a:r>
          </a:p>
        </p:txBody>
      </p:sp>
    </p:spTree>
    <p:extLst>
      <p:ext uri="{BB962C8B-B14F-4D97-AF65-F5344CB8AC3E}">
        <p14:creationId xmlns:p14="http://schemas.microsoft.com/office/powerpoint/2010/main" val="1872024148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من</a:t>
            </a:r>
            <a:r>
              <a:rPr lang="fa-IR" dirty="0" smtClean="0"/>
              <a:t> در ادبیات روان‌شناسان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/>
              <a:t>باثبات، نامتعادل، بی‌ثبات، روان رنجور، برون‌گرا، درون‌گرا، بسته و محافظه‌کار، هیجان‌خواه، هیجان‌گریز، ریسک‌پذیر، ریسک گریز، تنوّع‌طلب، خلّاق،‌ باوجدان، مسئولیّت‌پذیر، وسواسی، تسلیم‌گر، جداشده، پرخاش‌گر، سخت‌گیر، خوش‌بین، بدبین، ساده و با ضریب اعتماد زیاد به دیگران، خون‌سرد، خون‌گرم، متواضع، دارای روحیه هم‌دردی، مهرطلب، جاه‌طلب، مصمم، سخت‌کوش، محتاط، کم‌رو، عزلت‌طلب، پُرتنش، ناآرام، آشفته، راحت، عصبی، فعال، بیش فعال، غیر فعال، آرام؛ پریشان، </a:t>
            </a:r>
            <a:r>
              <a:rPr lang="ar-SA" dirty="0"/>
              <a:t>پارانوئید (شکّاک و...)</a:t>
            </a:r>
            <a:r>
              <a:rPr lang="fa-IR" dirty="0"/>
              <a:t>، </a:t>
            </a:r>
            <a:r>
              <a:rPr lang="ar-SA" dirty="0"/>
              <a:t>اسکیزوفرنی (متوّهم و...)</a:t>
            </a:r>
            <a:r>
              <a:rPr lang="fa-IR" dirty="0"/>
              <a:t>، </a:t>
            </a:r>
            <a:r>
              <a:rPr lang="ar-SA" dirty="0"/>
              <a:t>اجتنابی</a:t>
            </a:r>
            <a:r>
              <a:rPr lang="fa-IR" dirty="0"/>
              <a:t>، </a:t>
            </a:r>
            <a:r>
              <a:rPr lang="ar-SA" dirty="0"/>
              <a:t>اسکیزوتایپال (عجیب غریب و ...)</a:t>
            </a:r>
            <a:r>
              <a:rPr lang="fa-IR" dirty="0"/>
              <a:t>، </a:t>
            </a:r>
            <a:r>
              <a:rPr lang="ar-SA" dirty="0"/>
              <a:t>ضدّ اجتماعی (خطرناک و...)</a:t>
            </a:r>
            <a:r>
              <a:rPr lang="fa-IR" dirty="0"/>
              <a:t>، </a:t>
            </a:r>
            <a:r>
              <a:rPr lang="ar-SA" dirty="0"/>
              <a:t>خودشیفته</a:t>
            </a:r>
            <a:r>
              <a:rPr lang="fa-IR" dirty="0"/>
              <a:t>، </a:t>
            </a:r>
            <a:r>
              <a:rPr lang="ar-SA" dirty="0"/>
              <a:t>وسواسی جبری</a:t>
            </a:r>
            <a:r>
              <a:rPr lang="fa-IR" dirty="0"/>
              <a:t>، </a:t>
            </a:r>
            <a:r>
              <a:rPr lang="ar-SA" dirty="0"/>
              <a:t>افسرده اندوهگین</a:t>
            </a:r>
            <a:r>
              <a:rPr lang="fa-IR" dirty="0"/>
              <a:t>، </a:t>
            </a:r>
            <a:r>
              <a:rPr lang="ar-SA" dirty="0"/>
              <a:t>هیستریونیک (نمایشی و...)</a:t>
            </a:r>
            <a:r>
              <a:rPr lang="fa-IR" dirty="0"/>
              <a:t>، </a:t>
            </a:r>
            <a:r>
              <a:rPr lang="ar-SA" dirty="0"/>
              <a:t>منفعل مهاجم</a:t>
            </a:r>
            <a:r>
              <a:rPr lang="fa-IR" dirty="0"/>
              <a:t>، </a:t>
            </a:r>
            <a:r>
              <a:rPr lang="ar-SA" dirty="0"/>
              <a:t>وابسته (چسب)</a:t>
            </a:r>
            <a:r>
              <a:rPr lang="fa-IR" dirty="0"/>
              <a:t>، حساس، ....</a:t>
            </a:r>
          </a:p>
        </p:txBody>
      </p:sp>
    </p:spTree>
    <p:extLst>
      <p:ext uri="{BB962C8B-B14F-4D97-AF65-F5344CB8AC3E}">
        <p14:creationId xmlns:p14="http://schemas.microsoft.com/office/powerpoint/2010/main" val="2011803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من</a:t>
            </a:r>
            <a:r>
              <a:rPr lang="fa-IR" dirty="0" smtClean="0"/>
              <a:t> در ادبیات عامه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sz="3600" dirty="0"/>
              <a:t>مردم‌دار، بامرام، باحال، هلو، لولو، سالم، آقا، خانوم، عوضی، خُل و چِل، آویزون، گاگول، </a:t>
            </a:r>
            <a:r>
              <a:rPr lang="fa-IR" sz="3600" dirty="0" smtClean="0"/>
              <a:t>زگیل</a:t>
            </a:r>
            <a:r>
              <a:rPr lang="fa-IR" sz="3600" dirty="0"/>
              <a:t>، علّاف، پَپِه، حزب باد، زی ذی، پُرافاده، سرد، گرم، پُزی، خالی‌بند، خوش‌ذات، بدجنس، خسیس، گداکوتول، زبل، شُل، بچّه، مَرد، نامرد، نُنُر</a:t>
            </a:r>
            <a:r>
              <a:rPr lang="fa-IR" sz="3600"/>
              <a:t>، </a:t>
            </a:r>
            <a:r>
              <a:rPr lang="fa-IR" sz="3600" smtClean="0"/>
              <a:t>نـاله</a:t>
            </a:r>
            <a:r>
              <a:rPr lang="fa-IR" sz="3600" dirty="0"/>
              <a:t>، مدیر، شیرزن، بچه ننه، مهربون، </a:t>
            </a:r>
            <a:r>
              <a:rPr lang="fa-IR" sz="3600" dirty="0" smtClean="0"/>
              <a:t>نادون، </a:t>
            </a:r>
            <a:r>
              <a:rPr lang="fa-IR" sz="3600" dirty="0"/>
              <a:t>عقده‌ای، سطحی، عمیق، ظالم، خوش، الکی خوش، بد، خوب، متقلب، روراست، کثیف، شیرین، گوشت تلخ، </a:t>
            </a:r>
            <a:r>
              <a:rPr lang="fa-IR" sz="3600" dirty="0" smtClean="0"/>
              <a:t>مخ، خنگ، ساده، چاخان، بی‌چشم و رو، گرگ‌صفت، از خود راضی، قالتاق، آب زیرکاه، آینده‌نگر، نق نقو، دو رو، قاطی، غیرتی، منعطف، منظم، شلخته، شاد، محبوب، سیب‌زمینی، زبل و زبر و زرنگ، هفت خط، شنگول، شاخ، شیطون، رفیق‌باز، قلدر، و</a:t>
            </a:r>
            <a:r>
              <a:rPr lang="fa-IR" sz="3600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4763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من در ادبیات دینی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sz="3600" dirty="0" smtClean="0"/>
              <a:t>وارسته، پرهیزکار، خویشتن‌دار، فاسق، فاجر، خودخواه، متکبّر، حسود، طمّاع، بخیل، کینه‌ای، سخی، باگذشت، مؤمن، متّقی،‌ کافر، مشرک، عالِم، جاهل، حسینی، زینبی، یزیدی، شمر، باحیا، بی‌حیا، بهشتی، جهنمی؛ بزرگوار، کریم، لئیم، متواضع، هیئتی، خوش طینت، بدذات، کربلایی، ولایتی، لاابالی، التقاطی، بی‌دین، شکّاک، حریص، جاه طلب، خداترس، با خدا، رقیق‌القلب، پاک دامن، ظالم، عادل، و...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2755490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36474"/>
          <a:stretch/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70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729210" y="2719705"/>
            <a:ext cx="4981321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sz="5400" dirty="0" smtClean="0">
                <a:ln>
                  <a:solidFill>
                    <a:sysClr val="window" lastClr="FFFFFF"/>
                  </a:solidFill>
                </a:ln>
              </a:rPr>
              <a:t>به دنبال شکار خود!</a:t>
            </a:r>
            <a:endParaRPr lang="fa-IR" sz="5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6987971" y="1933921"/>
            <a:ext cx="200012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 w="9525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Yagut" panose="00000400000000000000" pitchFamily="2" charset="-78"/>
              </a:rPr>
              <a:t>درس اول</a:t>
            </a:r>
            <a:endParaRPr lang="en-US" dirty="0">
              <a:ln w="9525">
                <a:solidFill>
                  <a:schemeClr val="bg1">
                    <a:lumMod val="95000"/>
                  </a:schemeClr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20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آشنایی با قالب‌های به کار گرفته شده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08038" indent="-808038">
              <a:lnSpc>
                <a:spcPct val="250000"/>
              </a:lnSpc>
              <a:tabLst>
                <a:tab pos="903288" algn="l"/>
              </a:tabLst>
            </a:pPr>
            <a:r>
              <a:rPr lang="fa-IR" sz="5400" b="1" dirty="0" smtClean="0"/>
              <a:t>در ایـن قـالب، مطـالب عمومی و بدنـه اصلی بحث، عرضه شده است.</a:t>
            </a:r>
            <a:endParaRPr lang="en-US" sz="5400" b="1" dirty="0" smtClean="0"/>
          </a:p>
          <a:p>
            <a:pPr>
              <a:lnSpc>
                <a:spcPct val="250000"/>
              </a:lnSpc>
            </a:pP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6212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آشنایی با قالب‌های به کار گرفته شده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fa-IR" sz="4800" b="1" dirty="0" smtClean="0"/>
              <a:t>این قالب، مطالب مربـوط به ترس‌های زشت و رفتارهای منفی و نامقبـول را عرضه می‌نماید.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90730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آشنایی با قالب‌های به کار گرفته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fa-IR" sz="4800" smtClean="0"/>
              <a:t>آیات، روایات و جملات حکیمانه و نورانی در چنین قالبی عرضه خواهند شد.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9840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آشنایی با قالب‌های به کار گرفته شده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6000" b="1" dirty="0" smtClean="0"/>
              <a:t>مطالب مربـوط بـه تـرس‌های پسندیده و جلوه‌های رفتاری زیبا، با کمک این قـالب عرضه شده است.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4027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آشنایی با قالب‌های به کار گرفته شده</a:t>
            </a:r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sz="7200" smtClean="0"/>
              <a:t>چکیده‌ها و جمع‌بندی‌ها، در قالب چنین تصویری عرضه شده است.</a:t>
            </a:r>
            <a:endParaRPr lang="fa-IR" sz="7200" dirty="0"/>
          </a:p>
        </p:txBody>
      </p:sp>
    </p:spTree>
    <p:extLst>
      <p:ext uri="{BB962C8B-B14F-4D97-AF65-F5344CB8AC3E}">
        <p14:creationId xmlns:p14="http://schemas.microsoft.com/office/powerpoint/2010/main" val="6048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1184</TotalTime>
  <Words>925</Words>
  <Application>Microsoft Office PowerPoint</Application>
  <PresentationFormat>On-screen Show (4:3)</PresentationFormat>
  <Paragraphs>73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26</vt:i4>
      </vt:variant>
    </vt:vector>
  </HeadingPairs>
  <TitlesOfParts>
    <vt:vector size="44" baseType="lpstr">
      <vt:lpstr>Arial</vt:lpstr>
      <vt:lpstr>Calibri Light</vt:lpstr>
      <vt:lpstr>Tahoma</vt:lpstr>
      <vt:lpstr>B Titr</vt:lpstr>
      <vt:lpstr>B Yagut</vt:lpstr>
      <vt:lpstr>B Nazanin</vt:lpstr>
      <vt:lpstr>KFGQPC Uthman Taha Naskh</vt:lpstr>
      <vt:lpstr>Calibri</vt:lpstr>
      <vt:lpstr>Adobe Arabic</vt:lpstr>
      <vt:lpstr>Wingdings</vt:lpstr>
      <vt:lpstr>B Titr )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آشنایی با قالب‌های به کار گرفته شده</vt:lpstr>
      <vt:lpstr>آشنایی با قالب‌های به کار گرفته شده</vt:lpstr>
      <vt:lpstr>آشنایی با قالب‌های به کار گرفته شده</vt:lpstr>
      <vt:lpstr>آشنایی با قالب‌های به کار گرفته شده</vt:lpstr>
      <vt:lpstr>آشنایی با قالب‌های به کار گرفته شده</vt:lpstr>
      <vt:lpstr>PowerPoint Presentation</vt:lpstr>
      <vt:lpstr>فهرست درس یک</vt:lpstr>
      <vt:lpstr>فهرست درس صفر (مقدمه)</vt:lpstr>
      <vt:lpstr>من زیر ذرّه‌بین</vt:lpstr>
      <vt:lpstr>من زیر ذرّه‌بین</vt:lpstr>
      <vt:lpstr>من زیر ذرّه‌بین</vt:lpstr>
      <vt:lpstr>من زیر ذرّه‌بین</vt:lpstr>
      <vt:lpstr>نفس‌شناسی</vt:lpstr>
      <vt:lpstr>نفس‌شناسی</vt:lpstr>
      <vt:lpstr>نفس‌شناسی</vt:lpstr>
      <vt:lpstr>نفس‌شناسی</vt:lpstr>
      <vt:lpstr>PowerPoint Presentation</vt:lpstr>
      <vt:lpstr>من در ادبیات روان‌شناسان</vt:lpstr>
      <vt:lpstr>من در ادبیات عامه</vt:lpstr>
      <vt:lpstr>من در ادبیات دینی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112</cp:revision>
  <dcterms:created xsi:type="dcterms:W3CDTF">2015-09-27T11:27:15Z</dcterms:created>
  <dcterms:modified xsi:type="dcterms:W3CDTF">2017-09-16T07:06:40Z</dcterms:modified>
</cp:coreProperties>
</file>